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0"/>
  </p:notesMasterIdLst>
  <p:handoutMasterIdLst>
    <p:handoutMasterId r:id="rId21"/>
  </p:handoutMasterIdLst>
  <p:sldIdLst>
    <p:sldId id="309" r:id="rId2"/>
    <p:sldId id="262" r:id="rId3"/>
    <p:sldId id="278" r:id="rId4"/>
    <p:sldId id="293" r:id="rId5"/>
    <p:sldId id="263" r:id="rId6"/>
    <p:sldId id="281" r:id="rId7"/>
    <p:sldId id="291" r:id="rId8"/>
    <p:sldId id="319" r:id="rId9"/>
    <p:sldId id="322" r:id="rId10"/>
    <p:sldId id="312" r:id="rId11"/>
    <p:sldId id="296" r:id="rId12"/>
    <p:sldId id="325" r:id="rId13"/>
    <p:sldId id="279" r:id="rId14"/>
    <p:sldId id="323" r:id="rId15"/>
    <p:sldId id="282" r:id="rId16"/>
    <p:sldId id="314" r:id="rId17"/>
    <p:sldId id="316" r:id="rId18"/>
    <p:sldId id="289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9821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93002629337495E-2"/>
          <c:y val="2.729372010308715E-2"/>
          <c:w val="0.91410699737066248"/>
          <c:h val="0.651677406214129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ПОСЕЩАЮТ МДОО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618</c:v>
                </c:pt>
                <c:pt idx="2">
                  <c:v>2522</c:v>
                </c:pt>
                <c:pt idx="3">
                  <c:v>2579</c:v>
                </c:pt>
                <c:pt idx="4">
                  <c:v>2586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0-4CF5-B9C2-3A5DF637A0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ОЖИДАЮТ ЗАЧИСЛЕНИЯ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2040</c:v>
                </c:pt>
                <c:pt idx="1">
                  <c:v>1729</c:v>
                </c:pt>
                <c:pt idx="2">
                  <c:v>49</c:v>
                </c:pt>
                <c:pt idx="3">
                  <c:v>15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97240192"/>
        <c:axId val="97240960"/>
        <c:axId val="0"/>
      </c:bar3DChart>
      <c:catAx>
        <c:axId val="9724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7240960"/>
        <c:crosses val="autoZero"/>
        <c:auto val="1"/>
        <c:lblAlgn val="ctr"/>
        <c:lblOffset val="100"/>
        <c:noMultiLvlLbl val="0"/>
      </c:catAx>
      <c:valAx>
        <c:axId val="972409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7240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в МДОО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D75E-4CC3-8429-25028EDB6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75E-4CC3-8429-25028EDB6F92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общеразвивающей направленности</c:v>
                </c:pt>
                <c:pt idx="1">
                  <c:v>компенсирующей направленности</c:v>
                </c:pt>
                <c:pt idx="2">
                  <c:v>оздоровительной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355</c:v>
                </c:pt>
                <c:pt idx="1">
                  <c:v>34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E-4CC3-8429-25028EDB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781376"/>
        <c:axId val="93873280"/>
        <c:axId val="0"/>
      </c:bar3DChart>
      <c:catAx>
        <c:axId val="93781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3873280"/>
        <c:crosses val="autoZero"/>
        <c:auto val="1"/>
        <c:lblAlgn val="ctr"/>
        <c:lblOffset val="100"/>
        <c:noMultiLvlLbl val="0"/>
      </c:catAx>
      <c:valAx>
        <c:axId val="93873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378137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 smtClean="0"/>
            <a:t>Подготовительная   группа - </a:t>
          </a:r>
        </a:p>
        <a:p>
          <a:pPr marL="712788" indent="0"/>
          <a:r>
            <a:rPr lang="ru-RU" sz="2400" b="1" baseline="0" dirty="0" smtClean="0"/>
            <a:t>с 01.09.20013-31.08.2014</a:t>
          </a:r>
          <a:endParaRPr lang="ru-RU" sz="2400" b="1" dirty="0" smtClean="0"/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 smtClean="0"/>
            <a:t>    Средняя  </a:t>
          </a:r>
          <a:r>
            <a:rPr lang="ru-RU" b="1" baseline="0" dirty="0" smtClean="0"/>
            <a:t>группа - </a:t>
          </a:r>
        </a:p>
        <a:p>
          <a:r>
            <a:rPr lang="ru-RU" b="1" baseline="0" dirty="0" smtClean="0"/>
            <a:t>с 01.09.2015-31.08.2016</a:t>
          </a:r>
          <a:endParaRPr lang="ru-RU" b="1" dirty="0" smtClean="0"/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/>
            <a:t>Старшая  </a:t>
          </a:r>
          <a:r>
            <a:rPr lang="ru-RU" b="1" baseline="0" dirty="0" smtClean="0"/>
            <a:t>группа - </a:t>
          </a:r>
        </a:p>
        <a:p>
          <a:r>
            <a:rPr lang="ru-RU" b="1" baseline="0" dirty="0" smtClean="0"/>
            <a:t>с 01.09.2014-31.08.2015</a:t>
          </a:r>
          <a:endParaRPr lang="ru-RU" b="1" dirty="0" smtClean="0"/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Вторая</a:t>
          </a:r>
          <a:r>
            <a:rPr lang="ru-RU" b="1" baseline="0" dirty="0" smtClean="0"/>
            <a:t> младшая группа - </a:t>
          </a:r>
        </a:p>
        <a:p>
          <a:r>
            <a:rPr lang="ru-RU" b="1" baseline="0" dirty="0" smtClean="0"/>
            <a:t>с 01.09.2016-31.08.2017</a:t>
          </a:r>
          <a:endParaRPr lang="ru-RU" b="1" dirty="0" smtClean="0"/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 smtClean="0"/>
            <a:t>Группа детей раннего возраста</a:t>
          </a:r>
        </a:p>
        <a:p>
          <a:r>
            <a:rPr lang="ru-RU" b="1" dirty="0" smtClean="0"/>
            <a:t>С 01.09.2017 -31.08.2018</a:t>
          </a:r>
          <a:endParaRPr lang="ru-RU" b="1" dirty="0"/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0" custLinFactNeighborY="-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группа полного дня  – </a:t>
          </a:r>
          <a:r>
            <a:rPr lang="ru-RU" sz="1400" dirty="0" smtClean="0">
              <a:solidFill>
                <a:schemeClr val="tx1"/>
              </a:solidFill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  <a:endParaRPr lang="ru-RU" sz="1400" dirty="0">
            <a:solidFill>
              <a:schemeClr val="tx1"/>
            </a:solidFill>
          </a:endParaRP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На период ожидания  группы полного дня </a:t>
          </a:r>
        </a:p>
        <a:p>
          <a:pPr rtl="0"/>
          <a:r>
            <a:rPr lang="ru-RU" sz="1400" b="1" dirty="0" smtClean="0"/>
            <a:t>группа кратковременного пребывания</a:t>
          </a:r>
          <a:r>
            <a:rPr lang="ru-RU" sz="1400" dirty="0" smtClean="0"/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dirty="0" smtClean="0"/>
            <a:t> </a:t>
          </a:r>
          <a:r>
            <a:rPr lang="ru-RU" sz="1400" dirty="0" smtClean="0"/>
            <a:t>  </a:t>
          </a:r>
          <a:endParaRPr lang="ru-RU" sz="1400" dirty="0"/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001E1615-038C-4A6C-BB71-95C67D105DA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Вариативные формы дошкольного образования </a:t>
          </a:r>
          <a:r>
            <a:rPr lang="ru-RU" sz="1400" dirty="0" smtClean="0">
              <a:solidFill>
                <a:schemeClr val="tx1"/>
              </a:solidFill>
            </a:rPr>
            <a:t>для детей от 0 до 3 лет</a:t>
          </a:r>
          <a:endParaRPr lang="ru-RU" sz="1400" dirty="0">
            <a:solidFill>
              <a:schemeClr val="tx1"/>
            </a:solidFill>
          </a:endParaRPr>
        </a:p>
      </dgm:t>
    </dgm:pt>
    <dgm:pt modelId="{78AD21D1-ACC4-40D2-8C59-2F1BEA290DC9}" type="sibTrans" cxnId="{5F0130D4-45A9-4E9C-B404-63BEE5289A6E}">
      <dgm:prSet/>
      <dgm:spPr/>
      <dgm:t>
        <a:bodyPr/>
        <a:lstStyle/>
        <a:p>
          <a:endParaRPr lang="ru-RU"/>
        </a:p>
      </dgm:t>
    </dgm:pt>
    <dgm:pt modelId="{97F8B19F-CA96-45F7-B02F-FED377918C03}" type="parTrans" cxnId="{5F0130D4-45A9-4E9C-B404-63BEE5289A6E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4"/>
      <dgm:spPr/>
    </dgm:pt>
    <dgm:pt modelId="{1708EF80-F2A7-4306-8538-CDDF6883781C}" type="pres">
      <dgm:prSet presAssocID="{C72C7CC2-4639-41F0-BB9C-AE5325354BFB}" presName="visible" presStyleLbl="node1" presStyleIdx="0" presStyleCnt="4" custScaleX="118509" custScaleY="95521" custLinFactNeighborX="24328" custLinFactNeighborY="29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4" custScaleX="432916" custScaleY="134289" custLinFactX="100000" custLinFactNeighborX="164033" custLinFactNeighborY="16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4" custScaleX="458764" custScaleY="123902" custLinFactX="100000" custLinFactNeighborX="106807" custLinFactNeighborY="8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  <dgm:pt modelId="{F9C520EA-3003-4418-8795-D9C8E5DD4CBC}" type="pres">
      <dgm:prSet presAssocID="{97F8B19F-CA96-45F7-B02F-FED377918C0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7F350CE-7E35-4BD7-8ED7-69F26F62CB84}" type="pres">
      <dgm:prSet presAssocID="{001E1615-038C-4A6C-BB71-95C67D105DA5}" presName="node" presStyleCnt="0"/>
      <dgm:spPr/>
    </dgm:pt>
    <dgm:pt modelId="{6293C134-88CE-4CCC-9644-650C78D0BC7E}" type="pres">
      <dgm:prSet presAssocID="{001E1615-038C-4A6C-BB71-95C67D105DA5}" presName="parentNode" presStyleLbl="node1" presStyleIdx="3" presStyleCnt="4" custScaleX="427950" custScaleY="114726" custLinFactX="23119" custLinFactNeighborX="100000" custLinFactNeighborY="-98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C1356-3756-4A21-A6C0-782F97C39C8E}" type="pres">
      <dgm:prSet presAssocID="{001E1615-038C-4A6C-BB71-95C67D105DA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F0130D4-45A9-4E9C-B404-63BEE5289A6E}" srcId="{C72C7CC2-4639-41F0-BB9C-AE5325354BFB}" destId="{001E1615-038C-4A6C-BB71-95C67D105DA5}" srcOrd="2" destOrd="0" parTransId="{97F8B19F-CA96-45F7-B02F-FED377918C03}" sibTransId="{78AD21D1-ACC4-40D2-8C59-2F1BEA290DC9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C5C63E8D-7450-452E-A492-F3A651EE05AA}" type="presOf" srcId="{001E1615-038C-4A6C-BB71-95C67D105DA5}" destId="{6293C134-88CE-4CCC-9644-650C78D0BC7E}" srcOrd="0" destOrd="0" presId="urn:microsoft.com/office/officeart/2005/8/layout/radial2"/>
    <dgm:cxn modelId="{96A402B0-50A0-406A-B989-6948DC01DA9B}" type="presOf" srcId="{97F8B19F-CA96-45F7-B02F-FED377918C03}" destId="{F9C520EA-3003-4418-8795-D9C8E5DD4CBC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  <dgm:cxn modelId="{9374BDD2-B0C1-495C-AF19-022BD51747BA}" type="presParOf" srcId="{6D6A4312-508B-45AE-80C9-175EBCEAF363}" destId="{F9C520EA-3003-4418-8795-D9C8E5DD4CBC}" srcOrd="5" destOrd="0" presId="urn:microsoft.com/office/officeart/2005/8/layout/radial2"/>
    <dgm:cxn modelId="{9ECA962C-C409-4C26-8105-DB427449E7B8}" type="presParOf" srcId="{6D6A4312-508B-45AE-80C9-175EBCEAF363}" destId="{E7F350CE-7E35-4BD7-8ED7-69F26F62CB84}" srcOrd="6" destOrd="0" presId="urn:microsoft.com/office/officeart/2005/8/layout/radial2"/>
    <dgm:cxn modelId="{7CBA913C-AEF3-448C-90E6-F67ACA2189B5}" type="presParOf" srcId="{E7F350CE-7E35-4BD7-8ED7-69F26F62CB84}" destId="{6293C134-88CE-4CCC-9644-650C78D0BC7E}" srcOrd="0" destOrd="0" presId="urn:microsoft.com/office/officeart/2005/8/layout/radial2"/>
    <dgm:cxn modelId="{9DBA8559-F1D0-4D45-B91B-16A1DB6204EF}" type="presParOf" srcId="{E7F350CE-7E35-4BD7-8ED7-69F26F62CB84}" destId="{9C8C1356-3756-4A21-A6C0-782F97C39C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800" b="1" dirty="0" smtClean="0">
            <a:solidFill>
              <a:schemeClr val="tx1"/>
            </a:solidFill>
          </a:endParaRPr>
        </a:p>
        <a:p>
          <a:pPr rtl="0"/>
          <a:r>
            <a:rPr lang="ru-RU" sz="2800" b="1" dirty="0" smtClean="0">
              <a:solidFill>
                <a:schemeClr val="tx1"/>
              </a:solidFill>
            </a:rPr>
            <a:t>Приоритет </a:t>
          </a:r>
          <a:endParaRPr lang="ru-RU" sz="2800" b="1" dirty="0">
            <a:solidFill>
              <a:schemeClr val="tx1"/>
            </a:solidFill>
          </a:endParaRP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Место жительства</a:t>
          </a:r>
          <a:endParaRPr lang="ru-RU" sz="2800" b="1" dirty="0">
            <a:solidFill>
              <a:schemeClr val="tx1"/>
            </a:solidFill>
          </a:endParaRP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Свободные места</a:t>
          </a:r>
          <a:endParaRPr lang="ru-RU" sz="2800" b="1" dirty="0">
            <a:solidFill>
              <a:schemeClr val="tx1"/>
            </a:solidFill>
          </a:endParaRP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68284" custScaleY="85454" custLinFactNeighborX="5973" custLinFactNeighborY="6136"/>
      <dgm:spPr/>
      <dgm:t>
        <a:bodyPr/>
        <a:lstStyle/>
        <a:p>
          <a:endParaRPr lang="ru-RU"/>
        </a:p>
      </dgm:t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  <dgm:t>
        <a:bodyPr/>
        <a:lstStyle/>
        <a:p>
          <a:endParaRPr lang="ru-RU"/>
        </a:p>
      </dgm:t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55612" custScaleY="70909" custLinFactNeighborX="17806" custLinFactNeighborY="12727"/>
      <dgm:spPr/>
      <dgm:t>
        <a:bodyPr/>
        <a:lstStyle/>
        <a:p>
          <a:endParaRPr lang="ru-RU"/>
        </a:p>
      </dgm:t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b="1" dirty="0" smtClean="0"/>
            <a:t>Формирование списков в автоматизированной системе «Электронная очередь». </a:t>
          </a:r>
          <a:endParaRPr lang="ru-RU" b="1" dirty="0"/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b="1" dirty="0" smtClean="0"/>
            <a:t>Рассмотрение и утверждение списков на  комиссии. </a:t>
          </a:r>
          <a:endParaRPr lang="ru-RU" b="1" dirty="0"/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b="1" dirty="0" smtClean="0"/>
            <a:t>Утверждение списков Распоряжением Департамента  образования. Направление списков в МДОУ</a:t>
          </a:r>
          <a:endParaRPr lang="ru-RU" b="1" dirty="0"/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D2677-48BB-4814-9486-FD78AA1D0980}" type="pres">
      <dgm:prSet presAssocID="{379EEEEB-15D9-406D-9566-AE2C53F4BE27}" presName="composite" presStyleCnt="0"/>
      <dgm:spPr/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6433-0FD6-4E0F-A8D0-7A868276A9D5}" type="pres">
      <dgm:prSet presAssocID="{31BB2FA2-3EB0-4242-97A7-88C6A68834AE}" presName="sp" presStyleCnt="0"/>
      <dgm:spPr/>
    </dgm:pt>
    <dgm:pt modelId="{6C560176-FE17-4A21-85DE-D247ECB664F0}" type="pres">
      <dgm:prSet presAssocID="{EAC2B4F1-D4A1-4BBA-AB94-4ABC3ED28F9B}" presName="composite" presStyleCnt="0"/>
      <dgm:spPr/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A4E1-200A-4C9B-B707-F1CF8FCAA5BE}" type="pres">
      <dgm:prSet presAssocID="{6691B850-8367-43F9-BCEA-8DA115C99C79}" presName="sp" presStyleCnt="0"/>
      <dgm:spPr/>
    </dgm:pt>
    <dgm:pt modelId="{E13CF038-D61F-40AF-99A9-709460012BCA}" type="pres">
      <dgm:prSet presAssocID="{934D08E8-E04A-41A5-949B-03AAAB8503EA}" presName="composite" presStyleCnt="0"/>
      <dgm:spPr/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924D-F203-4D9E-A5CA-99F38760B952}" type="pres">
      <dgm:prSet presAssocID="{934D08E8-E04A-41A5-949B-03AAAB8503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2800" b="1" dirty="0" smtClean="0"/>
        </a:p>
        <a:p>
          <a:r>
            <a:rPr lang="ru-RU" sz="2800" b="1" i="1" dirty="0" smtClean="0"/>
            <a:t>ИНФОРМИРОВАНИЕ  РОДИТЕЛЕЙ</a:t>
          </a:r>
          <a:br>
            <a:rPr lang="ru-RU" sz="2800" b="1" i="1" dirty="0" smtClean="0"/>
          </a:br>
          <a:endParaRPr lang="ru-RU" sz="2800" b="1" i="1" dirty="0"/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Посредством телефонной и почтовой связи (информируют руководители МДОО);</a:t>
          </a:r>
          <a:endParaRPr lang="ru-RU" b="1" dirty="0"/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Через личный кабинет  на сайте государственных и муниципальных услуг</a:t>
          </a:r>
          <a:endParaRPr lang="ru-RU" b="1" dirty="0"/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B9EA1-7207-42EB-8FD0-E67643A92422}" type="pres">
      <dgm:prSet presAssocID="{33A9CCE3-4BD7-4261-9E7C-32E2667BFF49}" presName="centerShape" presStyleLbl="node0" presStyleIdx="0" presStyleCnt="1" custScaleX="169307" custLinFactNeighborX="-61" custLinFactNeighborY="-49520"/>
      <dgm:spPr/>
      <dgm:t>
        <a:bodyPr/>
        <a:lstStyle/>
        <a:p>
          <a:endParaRPr lang="ru-RU"/>
        </a:p>
      </dgm:t>
    </dgm:pt>
    <dgm:pt modelId="{5F734799-AA4D-4993-A492-9DE0D59F9ECE}" type="pres">
      <dgm:prSet presAssocID="{66B48C80-B4E0-46CD-AB15-568D451419D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8AC0-97C7-4D5E-88C9-74AF5C14181E}" type="pres">
      <dgm:prSet presAssocID="{1DA9BBDB-347C-4C67-AB5D-36B13B1307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D044-4F2C-4466-B52A-BE77930F5BB3}" type="pres">
      <dgm:prSet presAssocID="{492B34B5-8AEA-4FAD-AAAD-54386F80CB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Вторая</a:t>
          </a:r>
          <a:r>
            <a:rPr lang="ru-RU" sz="2300" b="1" kern="1200" baseline="0" dirty="0" smtClean="0"/>
            <a:t> младшая 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01.09.2016-31.08.2017</a:t>
          </a:r>
          <a:endParaRPr lang="ru-RU" sz="2300" b="1" kern="1200" dirty="0" smtClean="0"/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Группа детей раннего возраста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 01.09.2017 -31.08.2018</a:t>
          </a:r>
          <a:endParaRPr lang="ru-RU" sz="2300" b="1" kern="1200" dirty="0"/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    Средняя  </a:t>
          </a:r>
          <a:r>
            <a:rPr lang="ru-RU" sz="2300" b="1" kern="1200" baseline="0" dirty="0" smtClean="0"/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01.09.2015-31.08.2016</a:t>
          </a:r>
          <a:endParaRPr lang="ru-RU" sz="2300" b="1" kern="1200" dirty="0" smtClean="0"/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179525" y="3651817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Старшая  </a:t>
          </a:r>
          <a:r>
            <a:rPr lang="ru-RU" sz="2300" b="1" kern="1200" baseline="0" dirty="0" smtClean="0"/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01.09.2014-31.08.2015</a:t>
          </a:r>
          <a:endParaRPr lang="ru-RU" sz="2300" b="1" kern="1200" dirty="0" smtClean="0"/>
        </a:p>
      </dsp:txBody>
      <dsp:txXfrm rot="10800000">
        <a:off x="416342" y="3651817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с 01.09.20013-31.08.2014</a:t>
          </a:r>
          <a:endParaRPr lang="ru-RU" sz="2400" b="1" kern="1200" dirty="0" smtClean="0"/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20EA-3003-4418-8795-D9C8E5DD4CBC}">
      <dsp:nvSpPr>
        <dsp:cNvPr id="0" name=""/>
        <dsp:cNvSpPr/>
      </dsp:nvSpPr>
      <dsp:spPr>
        <a:xfrm rot="1690325">
          <a:off x="1505230" y="3199486"/>
          <a:ext cx="1517959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517959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071E0-917B-4756-9615-D8DF5A7D8908}">
      <dsp:nvSpPr>
        <dsp:cNvPr id="0" name=""/>
        <dsp:cNvSpPr/>
      </dsp:nvSpPr>
      <dsp:spPr>
        <a:xfrm rot="79669">
          <a:off x="1594983" y="2496276"/>
          <a:ext cx="1192455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192455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0495030">
          <a:off x="1530357" y="1833497"/>
          <a:ext cx="2530060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530060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196525" y="1590747"/>
          <a:ext cx="2370329" cy="19105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168648" y="59646"/>
          <a:ext cx="5195320" cy="16115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группа полного дня  – </a:t>
          </a:r>
          <a:r>
            <a:rPr lang="ru-RU" sz="1400" kern="1200" dirty="0" smtClean="0">
              <a:solidFill>
                <a:schemeClr val="tx1"/>
              </a:solidFill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929485" y="295655"/>
        <a:ext cx="3673646" cy="1139551"/>
      </dsp:txXfrm>
    </dsp:sp>
    <dsp:sp modelId="{80F0FDFA-FFBC-4D4B-9E67-F2C7E2DF16F3}">
      <dsp:nvSpPr>
        <dsp:cNvPr id="0" name=""/>
        <dsp:cNvSpPr/>
      </dsp:nvSpPr>
      <dsp:spPr>
        <a:xfrm>
          <a:off x="2777196" y="1851365"/>
          <a:ext cx="5505516" cy="148691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 период ожидания  группы полного дня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группа кратковременного пребывания</a:t>
          </a:r>
          <a:r>
            <a:rPr lang="ru-RU" sz="1400" kern="1200" dirty="0" smtClean="0"/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kern="1200" dirty="0" smtClean="0"/>
            <a:t> </a:t>
          </a:r>
          <a:r>
            <a:rPr lang="ru-RU" sz="1400" kern="1200" dirty="0" smtClean="0"/>
            <a:t>  </a:t>
          </a:r>
          <a:endParaRPr lang="ru-RU" sz="1400" kern="1200" dirty="0"/>
        </a:p>
      </dsp:txBody>
      <dsp:txXfrm>
        <a:off x="3583460" y="2069119"/>
        <a:ext cx="3892988" cy="1051410"/>
      </dsp:txXfrm>
    </dsp:sp>
    <dsp:sp modelId="{6293C134-88CE-4CCC-9644-650C78D0BC7E}">
      <dsp:nvSpPr>
        <dsp:cNvPr id="0" name=""/>
        <dsp:cNvSpPr/>
      </dsp:nvSpPr>
      <dsp:spPr>
        <a:xfrm>
          <a:off x="1514821" y="3506162"/>
          <a:ext cx="5135724" cy="137679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Вариативные формы дошкольного образования </a:t>
          </a:r>
          <a:r>
            <a:rPr lang="ru-RU" sz="1400" kern="1200" dirty="0" smtClean="0">
              <a:solidFill>
                <a:schemeClr val="tx1"/>
              </a:solidFill>
            </a:rPr>
            <a:t>для детей от 0 до 3 лет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266930" y="3707790"/>
        <a:ext cx="3631506" cy="973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1181539" y="531543"/>
          <a:ext cx="7028320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Свободные места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467501" y="709991"/>
        <a:ext cx="2456398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Приоритет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193300" y="2629266"/>
          <a:ext cx="3249539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Место жительства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669184" y="2999452"/>
        <a:ext cx="2297771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53337" y="253515"/>
          <a:ext cx="1688918" cy="1182242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1" y="591298"/>
        <a:ext cx="1182242" cy="506676"/>
      </dsp:txXfrm>
    </dsp:sp>
    <dsp:sp modelId="{0727A5A1-679B-469B-8189-19F0818D86B0}">
      <dsp:nvSpPr>
        <dsp:cNvPr id="0" name=""/>
        <dsp:cNvSpPr/>
      </dsp:nvSpPr>
      <dsp:spPr>
        <a:xfrm rot="5400000">
          <a:off x="2454490" y="-1272070"/>
          <a:ext cx="1097796" cy="3642293"/>
        </a:xfrm>
        <a:prstGeom prst="round2SameRect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Формирование списков в автоматизированной системе «Электронная очередь». </a:t>
          </a:r>
          <a:endParaRPr lang="ru-RU" sz="1700" b="1" kern="1200" dirty="0"/>
        </a:p>
      </dsp:txBody>
      <dsp:txXfrm rot="-5400000">
        <a:off x="1182242" y="53768"/>
        <a:ext cx="3588703" cy="990616"/>
      </dsp:txXfrm>
    </dsp:sp>
    <dsp:sp modelId="{551FE6DF-6332-42A2-8D7F-587B0D29F489}">
      <dsp:nvSpPr>
        <dsp:cNvPr id="0" name=""/>
        <dsp:cNvSpPr/>
      </dsp:nvSpPr>
      <dsp:spPr>
        <a:xfrm rot="5400000">
          <a:off x="-253337" y="1749138"/>
          <a:ext cx="1688918" cy="1182242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1" y="2086921"/>
        <a:ext cx="1182242" cy="506676"/>
      </dsp:txXfrm>
    </dsp:sp>
    <dsp:sp modelId="{AB8C200E-21B9-42E0-867E-9DA47CCA4F85}">
      <dsp:nvSpPr>
        <dsp:cNvPr id="0" name=""/>
        <dsp:cNvSpPr/>
      </dsp:nvSpPr>
      <dsp:spPr>
        <a:xfrm rot="5400000">
          <a:off x="2454490" y="223552"/>
          <a:ext cx="1097796" cy="3642293"/>
        </a:xfrm>
        <a:prstGeom prst="round2Same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Рассмотрение и утверждение списков на  комиссии. </a:t>
          </a:r>
          <a:endParaRPr lang="ru-RU" sz="1700" b="1" kern="1200" dirty="0"/>
        </a:p>
      </dsp:txBody>
      <dsp:txXfrm rot="-5400000">
        <a:off x="1182242" y="1549390"/>
        <a:ext cx="3588703" cy="990616"/>
      </dsp:txXfrm>
    </dsp:sp>
    <dsp:sp modelId="{1828F7F7-8117-4286-8172-D9DE18EA5489}">
      <dsp:nvSpPr>
        <dsp:cNvPr id="0" name=""/>
        <dsp:cNvSpPr/>
      </dsp:nvSpPr>
      <dsp:spPr>
        <a:xfrm rot="5400000">
          <a:off x="-253337" y="3244762"/>
          <a:ext cx="1688918" cy="1182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1" y="3582545"/>
        <a:ext cx="1182242" cy="506676"/>
      </dsp:txXfrm>
    </dsp:sp>
    <dsp:sp modelId="{5D71924D-F203-4D9E-A5CA-99F38760B952}">
      <dsp:nvSpPr>
        <dsp:cNvPr id="0" name=""/>
        <dsp:cNvSpPr/>
      </dsp:nvSpPr>
      <dsp:spPr>
        <a:xfrm rot="5400000">
          <a:off x="2454490" y="1719176"/>
          <a:ext cx="1097796" cy="3642293"/>
        </a:xfrm>
        <a:prstGeom prst="round2Same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Утверждение списков Распоряжением Департамента  образования. Направление списков в МДОУ</a:t>
          </a:r>
          <a:endParaRPr lang="ru-RU" sz="1700" b="1" kern="1200" dirty="0"/>
        </a:p>
      </dsp:txBody>
      <dsp:txXfrm rot="-5400000">
        <a:off x="1182242" y="3045014"/>
        <a:ext cx="3588703" cy="990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2040675" y="0"/>
          <a:ext cx="4694473" cy="277275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ИНФОРМИРОВАНИЕ  РОДИТЕЛЕЙ</a:t>
          </a:r>
          <a:br>
            <a:rPr lang="ru-RU" sz="2800" b="1" i="1" kern="1200" dirty="0" smtClean="0"/>
          </a:br>
          <a:endParaRPr lang="ru-RU" sz="2800" b="1" i="1" kern="1200" dirty="0"/>
        </a:p>
      </dsp:txBody>
      <dsp:txXfrm>
        <a:off x="2728165" y="406061"/>
        <a:ext cx="3319493" cy="1960636"/>
      </dsp:txXfrm>
    </dsp:sp>
    <dsp:sp modelId="{5F734799-AA4D-4993-A492-9DE0D59F9ECE}">
      <dsp:nvSpPr>
        <dsp:cNvPr id="0" name=""/>
        <dsp:cNvSpPr/>
      </dsp:nvSpPr>
      <dsp:spPr>
        <a:xfrm rot="2731597">
          <a:off x="5290260" y="3196565"/>
          <a:ext cx="2525571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0664" y="3168351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Через личный кабинет  на сайте государственных и муниципальных услуг</a:t>
          </a:r>
          <a:endParaRPr lang="ru-RU" sz="2300" b="1" kern="1200" dirty="0"/>
        </a:p>
      </dsp:txBody>
      <dsp:txXfrm>
        <a:off x="6197815" y="3245502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6766">
          <a:off x="3278679" y="3635905"/>
          <a:ext cx="225421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44" y="4104456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 телефонам «Горячей линии»</a:t>
          </a:r>
        </a:p>
      </dsp:txBody>
      <dsp:txXfrm>
        <a:off x="3158065" y="4166177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43447">
          <a:off x="1009428" y="3194804"/>
          <a:ext cx="2492546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2008" y="3168350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Посредством телефонной и почтовой связи (информируют руководители МДОО);</a:t>
          </a:r>
          <a:endParaRPr lang="ru-RU" sz="2300" b="1" kern="1200" dirty="0"/>
        </a:p>
      </dsp:txBody>
      <dsp:txXfrm>
        <a:off x="149159" y="3245501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336704"/>
          </a:xfrm>
          <a:solidFill>
            <a:srgbClr val="FFCC66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Особенности </a:t>
            </a:r>
            <a:br>
              <a:rPr lang="ru-RU" b="1" dirty="0" smtClean="0"/>
            </a:br>
            <a:r>
              <a:rPr lang="ru-RU" b="1" dirty="0" smtClean="0"/>
              <a:t>комплектования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м</a:t>
            </a:r>
            <a:r>
              <a:rPr lang="ru-RU" b="1" dirty="0" smtClean="0"/>
              <a:t>униципальных дошкольных образовательных организаций детьми в 2020-2021 </a:t>
            </a:r>
            <a:br>
              <a:rPr lang="ru-RU" b="1" dirty="0" smtClean="0"/>
            </a:br>
            <a:r>
              <a:rPr lang="ru-RU" b="1" dirty="0" smtClean="0"/>
              <a:t>учебном году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540700" cy="2088232"/>
          </a:xfrm>
          <a:prstGeom prst="rect">
            <a:avLst/>
          </a:prstGeom>
          <a:noFill/>
        </p:spPr>
      </p:pic>
      <p:pic>
        <p:nvPicPr>
          <p:cNvPr id="5" name="Picture 5" descr="C:\Users\DVader\Pictures\87772809_a0d0fe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744416" cy="260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ФОРМИРОВАНИЯ СПИСКОВ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dirty="0" smtClean="0"/>
              <a:t>Учитывается:</a:t>
            </a:r>
          </a:p>
          <a:p>
            <a:r>
              <a:rPr lang="ru-RU" sz="3800" dirty="0" smtClean="0"/>
              <a:t>дата постановки на учёт;</a:t>
            </a:r>
          </a:p>
          <a:p>
            <a:pPr lvl="0"/>
            <a:r>
              <a:rPr lang="ru-RU" sz="3800" dirty="0" smtClean="0"/>
              <a:t>право </a:t>
            </a:r>
            <a:r>
              <a:rPr lang="ru-RU" sz="3800" dirty="0"/>
              <a:t>на </a:t>
            </a:r>
            <a:r>
              <a:rPr lang="ru-RU" sz="3800" dirty="0" smtClean="0"/>
              <a:t>внеочередное, первоочередное и преимущественное  </a:t>
            </a:r>
            <a:r>
              <a:rPr lang="ru-RU" sz="3800" dirty="0"/>
              <a:t>предоставление места в </a:t>
            </a:r>
            <a:r>
              <a:rPr lang="ru-RU" sz="3800" dirty="0" smtClean="0"/>
              <a:t>МДОО;</a:t>
            </a:r>
          </a:p>
          <a:p>
            <a:pPr lvl="0"/>
            <a:r>
              <a:rPr lang="ru-RU" sz="3800" dirty="0" smtClean="0"/>
              <a:t>направленность </a:t>
            </a:r>
            <a:r>
              <a:rPr lang="ru-RU" sz="3800" dirty="0"/>
              <a:t>группы, </a:t>
            </a:r>
            <a:r>
              <a:rPr lang="ru-RU" sz="3800" dirty="0" smtClean="0"/>
              <a:t>(</a:t>
            </a:r>
            <a:r>
              <a:rPr lang="ru-RU" sz="3800" dirty="0" err="1"/>
              <a:t>общеразвивающая</a:t>
            </a:r>
            <a:r>
              <a:rPr lang="ru-RU" sz="3800" dirty="0"/>
              <a:t>, </a:t>
            </a:r>
            <a:r>
              <a:rPr lang="ru-RU" sz="3800" dirty="0" smtClean="0"/>
              <a:t>компенсирующая, оздоровительная;</a:t>
            </a:r>
          </a:p>
          <a:p>
            <a:pPr lvl="0"/>
            <a:r>
              <a:rPr lang="ru-RU" sz="3800" dirty="0"/>
              <a:t>а</a:t>
            </a:r>
            <a:r>
              <a:rPr lang="ru-RU" sz="3800" dirty="0" smtClean="0"/>
              <a:t>дресная привязка.</a:t>
            </a:r>
          </a:p>
          <a:p>
            <a:pPr lvl="0">
              <a:buNone/>
            </a:pPr>
            <a:endParaRPr lang="ru-RU" sz="3800" dirty="0" smtClean="0"/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19"/>
            <a:ext cx="2767164" cy="19370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УЧАСТИЕ ЗАЯВЛЕНИЯ В КОМПЛЕКТОВАНИИ</a:t>
            </a:r>
            <a:endParaRPr lang="ru-RU" sz="32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РАБОТА СО СПИСКАМИ</a:t>
            </a:r>
            <a:endParaRPr lang="ru-RU" sz="36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752528" cy="63976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7200" dirty="0" smtClean="0"/>
              <a:t>Формирование и утверждение списков.</a:t>
            </a:r>
          </a:p>
          <a:p>
            <a:pPr algn="ctr"/>
            <a:r>
              <a:rPr lang="ru-RU" sz="7200" dirty="0" smtClean="0"/>
              <a:t>Период </a:t>
            </a:r>
            <a:r>
              <a:rPr lang="ru-RU" sz="7200" dirty="0"/>
              <a:t>– с 01.05.2020 </a:t>
            </a:r>
            <a:r>
              <a:rPr lang="ru-RU" sz="7200"/>
              <a:t>по </a:t>
            </a:r>
            <a:r>
              <a:rPr lang="ru-RU" sz="7200" smtClean="0"/>
              <a:t>25.05.2020</a:t>
            </a:r>
            <a:endParaRPr lang="ru-RU" sz="7200" dirty="0"/>
          </a:p>
          <a:p>
            <a:pPr algn="ctr"/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0320031"/>
              </p:ext>
            </p:extLst>
          </p:nvPr>
        </p:nvGraphicFramePr>
        <p:xfrm>
          <a:off x="251520" y="1988840"/>
          <a:ext cx="48245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80112" y="1556792"/>
            <a:ext cx="2998167" cy="63976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Направление списков в МДОО 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2877691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898614" y="4985039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ТЕЛЕФОННАЯ «ГОРЯЧАЯ ЛИНИЯ»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i="1" dirty="0" smtClean="0"/>
              <a:t>ПО ВОПРОСАМ КОМПЛЕКТОВАНИЯ МДОО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01.04.2020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30.06.2020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Кировского района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374  49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- 375 27 38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Vader\Pictures\ДЛЯ  САЙТА\writing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226" y="3212977"/>
            <a:ext cx="162299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8312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30243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/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образования»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/>
              <a:t>Заявление  родителя (законного представителя)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Договор об образовании  по образовательным программам дошкольного образования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Медицинская карта </a:t>
            </a:r>
          </a:p>
          <a:p>
            <a:pPr marL="342900" indent="-342900">
              <a:spcBef>
                <a:spcPts val="0"/>
              </a:spcBef>
            </a:pPr>
            <a:endParaRPr lang="ru-RU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8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 smtClean="0"/>
              <a:t>ОСНОВАНИЯ ДЛЯ ЗАЧИСЛЕНИЯ РЕБЁНКА  В ДЕТСКИЙ САД </a:t>
            </a:r>
            <a:endParaRPr lang="ru-RU" sz="3200" i="1" dirty="0" smtClean="0"/>
          </a:p>
          <a:p>
            <a:pPr>
              <a:spcBef>
                <a:spcPts val="0"/>
              </a:spcBef>
              <a:buNone/>
            </a:pPr>
            <a:r>
              <a:rPr lang="ru-RU" b="1" i="1" dirty="0" smtClean="0"/>
              <a:t> </a:t>
            </a:r>
            <a:endParaRPr lang="ru-RU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052736"/>
            <a:ext cx="5616624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НЕОБХОДИМЫЕ  МЕДИЦИНСКИЕ  ДОКУМЕНТЫ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780928"/>
            <a:ext cx="8784976" cy="3861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-     </a:t>
            </a:r>
            <a:r>
              <a:rPr lang="ru-RU" sz="2400" b="1" dirty="0" smtClean="0"/>
              <a:t>медицинская карта форма 026/у;</a:t>
            </a:r>
            <a:endParaRPr lang="ru-RU" sz="2400" dirty="0" smtClean="0"/>
          </a:p>
          <a:p>
            <a:pPr lvl="0">
              <a:buNone/>
            </a:pPr>
            <a:r>
              <a:rPr lang="ru-RU" sz="2400" b="1" dirty="0" smtClean="0"/>
              <a:t>-    прививочный сертификат;</a:t>
            </a:r>
          </a:p>
          <a:p>
            <a:pPr lvl="0">
              <a:buFontTx/>
              <a:buChar char="-"/>
            </a:pPr>
            <a:r>
              <a:rPr lang="ru-RU" sz="2400" b="1" dirty="0" smtClean="0"/>
              <a:t>справка о здоровье (от врача-педиатра) и </a:t>
            </a:r>
          </a:p>
          <a:p>
            <a:pPr lvl="0">
              <a:buNone/>
            </a:pPr>
            <a:r>
              <a:rPr lang="ru-RU" sz="2400" b="1" dirty="0" smtClean="0"/>
              <a:t>     справка об эпидемиологическом  </a:t>
            </a:r>
          </a:p>
          <a:p>
            <a:pPr lvl="0">
              <a:buNone/>
            </a:pPr>
            <a:r>
              <a:rPr lang="ru-RU" sz="2400" b="1" dirty="0" smtClean="0"/>
              <a:t>     благополучии  адреса.</a:t>
            </a:r>
          </a:p>
          <a:p>
            <a:pPr lvl="0">
              <a:buNone/>
            </a:pPr>
            <a:endParaRPr lang="ru-RU" sz="1800" dirty="0" smtClean="0"/>
          </a:p>
          <a:p>
            <a:pPr lvl="0">
              <a:buNone/>
            </a:pPr>
            <a:endParaRPr lang="ru-RU" sz="1800" b="1" dirty="0" smtClean="0"/>
          </a:p>
        </p:txBody>
      </p:sp>
      <p:pic>
        <p:nvPicPr>
          <p:cNvPr id="5" name="Picture 3" descr="C:\Users\DVader\Pictures\ДЛЯ  САЙТА\0573055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37112"/>
            <a:ext cx="2111897" cy="2045466"/>
          </a:xfrm>
          <a:prstGeom prst="rect">
            <a:avLst/>
          </a:prstGeom>
          <a:noFill/>
        </p:spPr>
      </p:pic>
      <p:pic>
        <p:nvPicPr>
          <p:cNvPr id="6" name="Picture 4" descr="C:\Users\DVader\Pictures\ДЛЯ  САЙТА\ЗДОРОВЬЕ\dubrovno_gripp_privivka_vakcinaciy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72341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Дополнительное комплектование МДОО детьми</a:t>
            </a:r>
            <a:endParaRPr lang="ru-RU" sz="32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 июля 2020 года по март 2021 года</a:t>
            </a:r>
            <a:endParaRPr lang="ru-RU" dirty="0"/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Vader\Pictures\DS-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64717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НОРМАТИВНО - ПРАВОВЫЕ ДОКУМЕНТЫ </a:t>
            </a:r>
            <a:r>
              <a:rPr lang="ru-RU" sz="2200" b="1" dirty="0" smtClean="0"/>
              <a:t>ФЕДЕРАЛЬНОГО  УРОВНЯ </a:t>
            </a:r>
            <a:r>
              <a:rPr lang="ru-RU" sz="2200" dirty="0" smtClean="0"/>
              <a:t>РЕГЛАМЕНТИРУЮЩИЕ ПОРЯДОК  ПРИЕМА  В </a:t>
            </a:r>
            <a:r>
              <a:rPr lang="ru-RU" sz="2000" dirty="0" smtClean="0"/>
              <a:t>ОБРАЗОВАТЕЛЬНУЮ ОРГАНИЗАЦИЮ</a:t>
            </a:r>
            <a:r>
              <a:rPr lang="ru-RU" sz="18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r>
              <a:rPr lang="ru-RU" sz="2500" dirty="0" smtClean="0"/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2500" b="1" dirty="0" smtClean="0"/>
              <a:t>     «Об образовании в Российской Федераци</a:t>
            </a:r>
            <a:r>
              <a:rPr lang="ru-RU" sz="2500" dirty="0" smtClean="0"/>
              <a:t>и»  (ст.25, ст.30 п.2, ст.55 п.2);</a:t>
            </a:r>
          </a:p>
          <a:p>
            <a:pPr algn="just"/>
            <a:r>
              <a:rPr lang="ru-RU" sz="2600" dirty="0" smtClean="0"/>
              <a:t>Федеральный </a:t>
            </a:r>
            <a:r>
              <a:rPr lang="ru-RU" sz="2600" dirty="0"/>
              <a:t>закона от 2 декабря 2019 г. № 411 – ФЗ «О внесении изменений в статью 54 Семейного кодекса Российской Федерации и статью 67 Федерального закона «Об образовании в Российской </a:t>
            </a:r>
            <a:r>
              <a:rPr lang="ru-RU" sz="2600" dirty="0" smtClean="0"/>
              <a:t>Федерации», </a:t>
            </a:r>
          </a:p>
          <a:p>
            <a:pPr algn="just"/>
            <a:r>
              <a:rPr lang="ru-RU" sz="2500" dirty="0" smtClean="0"/>
              <a:t>Приказ Министерства образования и науки Российской Федерации  от 13.01.2014 года № 8 </a:t>
            </a:r>
            <a:r>
              <a:rPr lang="ru-RU" sz="2500" b="1" dirty="0" smtClean="0"/>
              <a:t>«Об утверждении примерной формы договора об образовании по образовательным программам дошкольного образования»;</a:t>
            </a:r>
          </a:p>
          <a:p>
            <a:pPr algn="just"/>
            <a:r>
              <a:rPr lang="ru-RU" sz="2500" dirty="0" smtClean="0"/>
              <a:t>Приказ Министерства образования и науки Российской Федерации от 08.04.2014 года № 293 </a:t>
            </a:r>
            <a:r>
              <a:rPr lang="ru-RU" sz="2500" b="1" dirty="0" smtClean="0"/>
              <a:t>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2500" dirty="0" smtClean="0"/>
              <a:t>Федеральный закон от 25.07.2002 года № 115-ФЗ </a:t>
            </a:r>
            <a:r>
              <a:rPr lang="ru-RU" sz="2500" b="1" dirty="0" smtClean="0"/>
              <a:t>«О правовом положении иностранных граждан в Российской Федерации»;</a:t>
            </a:r>
          </a:p>
          <a:p>
            <a:pPr algn="just"/>
            <a:r>
              <a:rPr lang="ru-RU" sz="2500" dirty="0" smtClean="0"/>
              <a:t>Федеральный закон от 19.02.1993 № 4528-1 </a:t>
            </a:r>
            <a:r>
              <a:rPr lang="ru-RU" sz="2500" b="1" dirty="0" smtClean="0"/>
              <a:t>«О беженцах»;</a:t>
            </a:r>
          </a:p>
          <a:p>
            <a:pPr algn="just"/>
            <a:r>
              <a:rPr lang="ru-RU" sz="2500" dirty="0" smtClean="0"/>
              <a:t>Федеральный закон от 27.07.2006 года № 152 </a:t>
            </a:r>
            <a:r>
              <a:rPr lang="ru-RU" sz="2500" b="1" dirty="0" smtClean="0"/>
              <a:t>«О персональных данных»;</a:t>
            </a:r>
          </a:p>
          <a:p>
            <a:pPr algn="just"/>
            <a:r>
              <a:rPr lang="ru-RU" sz="2500" dirty="0" smtClean="0"/>
              <a:t>Постановление Главного государственного санитарного врача Российской Федерации от 15.05.2013 года № 26 </a:t>
            </a:r>
            <a:r>
              <a:rPr lang="ru-RU" sz="2500" b="1" dirty="0" smtClean="0"/>
              <a:t>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2400" b="1" dirty="0" smtClean="0"/>
              <a:t>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представителей)».</a:t>
            </a:r>
          </a:p>
          <a:p>
            <a:pPr algn="just"/>
            <a:endParaRPr lang="ru-RU" sz="2500" b="1" dirty="0" smtClean="0"/>
          </a:p>
        </p:txBody>
      </p:sp>
      <p:pic>
        <p:nvPicPr>
          <p:cNvPr id="4" name="Picture 2" descr="C:\Users\DVader\Pictures\69223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069" y="836712"/>
            <a:ext cx="1303932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/>
              <a:t>НОРМАТИВНО - ПРАВОВЫЕ ДОКУМЕНТЫ </a:t>
            </a:r>
            <a:r>
              <a:rPr lang="ru-RU" sz="2000" b="1" dirty="0" smtClean="0"/>
              <a:t>МУНИЦИПАЛЬНОГО УРОВНЯ </a:t>
            </a:r>
            <a:r>
              <a:rPr lang="ru-RU" sz="2000" dirty="0" smtClean="0"/>
              <a:t>РЕГЛАМЕНТИРУЮЩИЕ ПОРЯДОК ПРИЕМА В ОБРАЗОВАТЕЛЬНУЮ ОРГАНИЗАЦИЮ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ПАГ от 29.06.2012 года № 2807 </a:t>
            </a:r>
            <a:r>
              <a:rPr lang="ru-RU" b="1" dirty="0" smtClean="0"/>
              <a:t>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 (с изменениями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b="1" dirty="0" smtClean="0"/>
          </a:p>
          <a:p>
            <a:pPr algn="just"/>
            <a:r>
              <a:rPr lang="ru-RU" dirty="0" smtClean="0"/>
              <a:t>Распоряжение Управления образования Администрации города Екатеринбурга от 22.11.20116 № 2561/46/36 </a:t>
            </a:r>
            <a:r>
              <a:rPr lang="ru-RU" b="1" dirty="0" smtClean="0"/>
              <a:t>«Об утверждении Положения о порядке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изменениями);</a:t>
            </a:r>
          </a:p>
          <a:p>
            <a:r>
              <a:rPr lang="ru-RU" dirty="0" smtClean="0"/>
              <a:t>ПАГ от 18.03.2015 года № 689</a:t>
            </a:r>
            <a:r>
              <a:rPr lang="ru-RU" b="1" dirty="0" smtClean="0"/>
              <a:t> «О закреплении территорий муниципального образования «город Екатеринбург» за муниципальными  дошкольными  образовательными  организациями» (с изменениями)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24110"/>
            <a:ext cx="8160916" cy="644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/>
              <a:t>ПЕРЕЧЕНЬ КАТЕГОРИЙ ГРАЖДАН, ИМЕЮЩИХ ПРАВО НА ВНЕОЧЕРЕДНОЕ, ПЕРВООЧЕРЕДНОЕ  И ПРЕИМУЩЕСТВЕННОЕ  ПРЕДОСТАВЛЕНИЕ МЕСТ В МДОО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по </a:t>
            </a:r>
            <a:r>
              <a:rPr lang="ru-RU" sz="1600" b="1" dirty="0"/>
              <a:t>внеочередному </a:t>
            </a:r>
            <a:r>
              <a:rPr lang="ru-RU" sz="1600" b="1" dirty="0" smtClean="0"/>
              <a:t>праву</a:t>
            </a:r>
            <a:endParaRPr lang="ru-RU" sz="1600" dirty="0"/>
          </a:p>
          <a:p>
            <a:r>
              <a:rPr lang="ru-RU" sz="1600" dirty="0" smtClean="0"/>
              <a:t>дети </a:t>
            </a:r>
            <a:r>
              <a:rPr lang="ru-RU" sz="1600" dirty="0"/>
              <a:t>прокуроров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сотрудников Следственного комитета РФ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судей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ети граждан</a:t>
            </a:r>
            <a:r>
              <a:rPr lang="ru-RU" sz="1600" dirty="0"/>
              <a:t>, подвергшихся воздействию радиации…</a:t>
            </a:r>
          </a:p>
          <a:p>
            <a:endParaRPr lang="ru-RU" sz="1600" b="1" dirty="0"/>
          </a:p>
          <a:p>
            <a:pPr>
              <a:buNone/>
            </a:pPr>
            <a:r>
              <a:rPr lang="ru-RU" sz="1600" b="1" dirty="0" smtClean="0"/>
              <a:t> по </a:t>
            </a:r>
            <a:r>
              <a:rPr lang="ru-RU" sz="1600" b="1" dirty="0"/>
              <a:t>первоочередному </a:t>
            </a:r>
            <a:r>
              <a:rPr lang="ru-RU" sz="1600" b="1" dirty="0" smtClean="0"/>
              <a:t>праву</a:t>
            </a:r>
            <a:endParaRPr lang="ru-RU" sz="1600" dirty="0"/>
          </a:p>
          <a:p>
            <a:r>
              <a:rPr lang="ru-RU" sz="1600" dirty="0" smtClean="0"/>
              <a:t>дети сотрудников </a:t>
            </a:r>
            <a:r>
              <a:rPr lang="ru-RU" sz="1600" dirty="0"/>
              <a:t>полиции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из многодетных семей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– </a:t>
            </a:r>
            <a:r>
              <a:rPr lang="ru-RU" sz="1600" dirty="0" smtClean="0"/>
              <a:t>инвалиды </a:t>
            </a:r>
            <a:r>
              <a:rPr lang="ru-RU" sz="1600" dirty="0"/>
              <a:t>и </a:t>
            </a:r>
            <a:r>
              <a:rPr lang="ru-RU" sz="1600" dirty="0" smtClean="0"/>
              <a:t>дети, </a:t>
            </a:r>
            <a:r>
              <a:rPr lang="ru-RU" sz="1600" dirty="0"/>
              <a:t>один из родителей которых является </a:t>
            </a:r>
            <a:r>
              <a:rPr lang="ru-RU" sz="1600" dirty="0" smtClean="0"/>
              <a:t>инвалидом</a:t>
            </a:r>
          </a:p>
          <a:p>
            <a:r>
              <a:rPr lang="ru-RU" sz="1600" dirty="0" smtClean="0"/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комплектования…)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п</a:t>
            </a:r>
            <a:r>
              <a:rPr lang="ru-RU" sz="1600" b="1" dirty="0" smtClean="0"/>
              <a:t>о преимущественному праву</a:t>
            </a:r>
          </a:p>
          <a:p>
            <a:r>
              <a:rPr lang="ru-RU" sz="1600" dirty="0" smtClean="0"/>
              <a:t>деть из семьи (на свободное место) в МДОУ, которое помещают старшие дети (на основании заявления с приложением  справки с места жительства № 40 и свидетельства о рождении старшего ребенка, посещающего данное МДОО)</a:t>
            </a:r>
            <a:endParaRPr lang="ru-RU" sz="1600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НОРМАТИВНО – ПРАВОВЫЕ ДОКУМЕНТЫ МДОО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Устав;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Лицензия на право осуществления образовательной деятельности (ст.25 Федерального закона от 29.12.2012 № 273 – ФЗ «Об образовании в РФ».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2800" b="1" dirty="0" smtClean="0"/>
              <a:t>Локальные документы МДОО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0"/>
            <a:endParaRPr lang="ru-RU" sz="2800" dirty="0" smtClean="0">
              <a:solidFill>
                <a:schemeClr val="tx1"/>
              </a:solidFill>
            </a:endParaRPr>
          </a:p>
          <a:p>
            <a:pPr lvl="0"/>
            <a:endParaRPr lang="ru-RU" sz="2800" b="1" dirty="0" smtClean="0"/>
          </a:p>
          <a:p>
            <a:pPr lvl="0"/>
            <a:endParaRPr lang="ru-RU" sz="2000" b="1" dirty="0" smtClean="0"/>
          </a:p>
          <a:p>
            <a:endParaRPr lang="ru-RU" sz="2000" b="1" dirty="0" smtClean="0"/>
          </a:p>
          <a:p>
            <a:endParaRPr lang="ru-RU" sz="1400" dirty="0"/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153" y="4193121"/>
            <a:ext cx="3606847" cy="266487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403648" y="-26803"/>
            <a:ext cx="6684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Формирование возрастных групп в МДОУ в 2020/2021 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665520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856" cy="7166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ОБЕСПЕЧЕННОСТЬ  МЕСТАМИ  В МДОО  </a:t>
            </a:r>
            <a:br>
              <a:rPr lang="ru-RU" sz="2800" b="1" dirty="0" smtClean="0"/>
            </a:br>
            <a:r>
              <a:rPr lang="ru-RU" sz="2800" b="1" dirty="0" smtClean="0"/>
              <a:t>(на 01.04.2019 года)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897163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Предоставляемые в МДОО услуги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251185"/>
              </p:ext>
            </p:extLst>
          </p:nvPr>
        </p:nvGraphicFramePr>
        <p:xfrm>
          <a:off x="680307" y="1340768"/>
          <a:ext cx="850728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Направленности групп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898</Words>
  <Application>Microsoft Office PowerPoint</Application>
  <PresentationFormat>Экран (4:3)</PresentationFormat>
  <Paragraphs>115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  Особенности  комплектования муниципальных дошкольных образовательных организаций детьми в 2020-2021  учебном году      </vt:lpstr>
      <vt:lpstr> НОРМАТИВНО - ПРАВОВЫЕ ДОКУМЕНТЫ ФЕДЕРАЛЬНОГО  УРОВНЯ РЕГЛАМЕНТИРУЮЩИЕ ПОРЯДОК  ПРИЕМА  В ОБРАЗОВАТЕЛЬНУЮ ОРГАНИЗАЦИЮ  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МДОУ в 2020/2021 учебном году</vt:lpstr>
      <vt:lpstr>    ОБЕСПЕЧЕННОСТЬ  МЕСТАМИ  В МДОО   (на 01.04.2019 года) </vt:lpstr>
      <vt:lpstr>Предоставляемые в МДОО услуги</vt:lpstr>
      <vt:lpstr>Направленности групп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НЕОБХОДИМЫЕ  МЕДИЦИНСКИЕ  ДОКУМЕНТЫ   </vt:lpstr>
      <vt:lpstr>Дополнительное комплектование МДОО детьми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Ярутина Светлана Викторовна</cp:lastModifiedBy>
  <cp:revision>255</cp:revision>
  <dcterms:created xsi:type="dcterms:W3CDTF">2015-04-05T18:02:11Z</dcterms:created>
  <dcterms:modified xsi:type="dcterms:W3CDTF">2020-04-09T06:03:33Z</dcterms:modified>
</cp:coreProperties>
</file>