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drawings/drawing3.xml" ContentType="application/vnd.openxmlformats-officedocument.drawingml.chartshapes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  <p:sldMasterId id="2147483660" r:id="rId2"/>
  </p:sldMasterIdLst>
  <p:notesMasterIdLst>
    <p:notesMasterId r:id="rId39"/>
  </p:notesMasterIdLst>
  <p:sldIdLst>
    <p:sldId id="263" r:id="rId3"/>
    <p:sldId id="340" r:id="rId4"/>
    <p:sldId id="378" r:id="rId5"/>
    <p:sldId id="339" r:id="rId6"/>
    <p:sldId id="379" r:id="rId7"/>
    <p:sldId id="361" r:id="rId8"/>
    <p:sldId id="362" r:id="rId9"/>
    <p:sldId id="363" r:id="rId10"/>
    <p:sldId id="364" r:id="rId11"/>
    <p:sldId id="365" r:id="rId12"/>
    <p:sldId id="360" r:id="rId13"/>
    <p:sldId id="350" r:id="rId14"/>
    <p:sldId id="349" r:id="rId15"/>
    <p:sldId id="369" r:id="rId16"/>
    <p:sldId id="353" r:id="rId17"/>
    <p:sldId id="366" r:id="rId18"/>
    <p:sldId id="375" r:id="rId19"/>
    <p:sldId id="351" r:id="rId20"/>
    <p:sldId id="356" r:id="rId21"/>
    <p:sldId id="355" r:id="rId22"/>
    <p:sldId id="348" r:id="rId23"/>
    <p:sldId id="376" r:id="rId24"/>
    <p:sldId id="358" r:id="rId25"/>
    <p:sldId id="359" r:id="rId26"/>
    <p:sldId id="374" r:id="rId27"/>
    <p:sldId id="370" r:id="rId28"/>
    <p:sldId id="372" r:id="rId29"/>
    <p:sldId id="371" r:id="rId30"/>
    <p:sldId id="311" r:id="rId31"/>
    <p:sldId id="347" r:id="rId32"/>
    <p:sldId id="352" r:id="rId33"/>
    <p:sldId id="354" r:id="rId34"/>
    <p:sldId id="377" r:id="rId35"/>
    <p:sldId id="346" r:id="rId36"/>
    <p:sldId id="368" r:id="rId37"/>
    <p:sldId id="287" r:id="rId3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2017" autoAdjust="0"/>
    <p:restoredTop sz="94638" autoAdjust="0"/>
  </p:normalViewPr>
  <p:slideViewPr>
    <p:cSldViewPr>
      <p:cViewPr>
        <p:scale>
          <a:sx n="98" d="100"/>
          <a:sy n="98" d="100"/>
        </p:scale>
        <p:origin x="701" y="32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_____Microsoft_Excel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package" Target="../embeddings/_____Microsoft_Excel2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3.xml"/><Relationship Id="rId2" Type="http://schemas.openxmlformats.org/officeDocument/2006/relationships/package" Target="../embeddings/_____Microsoft_Excel3.xlsx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4.xlsx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5.xlsx"/><Relationship Id="rId1" Type="http://schemas.openxmlformats.org/officeDocument/2006/relationships/themeOverride" Target="../theme/themeOverrid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ru-RU" dirty="0"/>
              <a:t>Защита социально-трудовых прав работников</a:t>
            </a:r>
          </a:p>
        </c:rich>
      </c:tx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invertIfNegative val="0"/>
          <c:cat>
            <c:strRef>
              <c:f>Лист3!$B$2:$B$6</c:f>
              <c:strCache>
                <c:ptCount val="5"/>
                <c:pt idx="0">
                  <c:v>1.  Согласование локально-нормативных актов по оплате труда и графика отпусков (в т.ч. наличие протоколов)</c:v>
                </c:pt>
                <c:pt idx="1">
                  <c:v>2. Участие председателя ППО (члена профкома) в комплектовании и тарификации работников</c:v>
                </c:pt>
                <c:pt idx="2">
                  <c:v>3. Участие председателя ППО (члена профкома) в работе комиссии по распределению стимулирующих выплат</c:v>
                </c:pt>
                <c:pt idx="3">
                  <c:v>4.Количество выполненных решений (о проведении мониторингов, анкетирования и пр.) вышестоящих выборных профсоюзных органов</c:v>
                </c:pt>
                <c:pt idx="4">
                  <c:v>5. Количество рассмотренных на заседании профкома заявлений членов Профсоюза с обращениями об оказании помощи (юридической, материальной и пр.)</c:v>
                </c:pt>
              </c:strCache>
            </c:strRef>
          </c:cat>
          <c:val>
            <c:numRef>
              <c:f>Лист3!$C$2:$C$6</c:f>
              <c:numCache>
                <c:formatCode>General</c:formatCode>
                <c:ptCount val="5"/>
                <c:pt idx="0">
                  <c:v>54</c:v>
                </c:pt>
                <c:pt idx="1">
                  <c:v>47</c:v>
                </c:pt>
                <c:pt idx="2">
                  <c:v>55</c:v>
                </c:pt>
                <c:pt idx="3">
                  <c:v>86</c:v>
                </c:pt>
                <c:pt idx="4">
                  <c:v>314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02275328"/>
        <c:axId val="102277120"/>
        <c:axId val="0"/>
      </c:bar3DChart>
      <c:catAx>
        <c:axId val="102275328"/>
        <c:scaling>
          <c:orientation val="minMax"/>
        </c:scaling>
        <c:delete val="0"/>
        <c:axPos val="b"/>
        <c:majorTickMark val="none"/>
        <c:minorTickMark val="none"/>
        <c:tickLblPos val="nextTo"/>
        <c:crossAx val="102277120"/>
        <c:crosses val="autoZero"/>
        <c:auto val="1"/>
        <c:lblAlgn val="ctr"/>
        <c:lblOffset val="100"/>
        <c:noMultiLvlLbl val="0"/>
      </c:catAx>
      <c:valAx>
        <c:axId val="102277120"/>
        <c:scaling>
          <c:orientation val="minMax"/>
        </c:scaling>
        <c:delete val="0"/>
        <c:axPos val="l"/>
        <c:majorGridlines/>
        <c:title>
          <c:overlay val="0"/>
        </c:title>
        <c:numFmt formatCode="General" sourceLinked="1"/>
        <c:majorTickMark val="none"/>
        <c:minorTickMark val="none"/>
        <c:tickLblPos val="nextTo"/>
        <c:crossAx val="102275328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externalData r:id="rId2">
    <c:autoUpdate val="0"/>
  </c:externalData>
  <c:userShapes r:id="rId3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ru-RU" dirty="0"/>
              <a:t>Охрана труда и здоровья работников</a:t>
            </a:r>
          </a:p>
        </c:rich>
      </c:tx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invertIfNegative val="0"/>
          <c:cat>
            <c:strRef>
              <c:f>Лист3!$B$7:$B$13</c:f>
              <c:strCache>
                <c:ptCount val="7"/>
                <c:pt idx="0">
                  <c:v>Охрана труда и здоровья работников</c:v>
                </c:pt>
                <c:pt idx="1">
                  <c:v>1. Ежегодное заключение Соглашения по охране труда и подведение итогов его выполнения</c:v>
                </c:pt>
                <c:pt idx="2">
                  <c:v>2. Проведение обследований состояния охраны труда в образовательном учреждении (наличие записей в журнале административно-общественного контроля  (ежеквартально – уполномоченный по ОТ, 1 раз в полгода – председатель ППО))</c:v>
                </c:pt>
                <c:pt idx="3">
                  <c:v>3. Своевременное проведение инструктажей по охране труда, согласование инструкций по охране труда (наличие соответствующих записей в журнале)</c:v>
                </c:pt>
                <c:pt idx="4">
                  <c:v>4. Предоставление льгот и компенсаций за работу во вредных условиях труда по итогам СОУТ (Приложение к КД, раздел Компенсационные выплаты в Положении по оплате труда, выдача СИЗ)</c:v>
                </c:pt>
                <c:pt idx="5">
                  <c:v>5.  Участие представителя ППО в работе всех совместных комиссий по охране труда</c:v>
                </c:pt>
                <c:pt idx="6">
                  <c:v>6. Участие представителя ППО в проведении приемки ОУ к новому учебному году</c:v>
                </c:pt>
              </c:strCache>
            </c:strRef>
          </c:cat>
          <c:val>
            <c:numRef>
              <c:f>Лист3!$C$7:$C$13</c:f>
              <c:numCache>
                <c:formatCode>General</c:formatCode>
                <c:ptCount val="7"/>
                <c:pt idx="1">
                  <c:v>56</c:v>
                </c:pt>
                <c:pt idx="2">
                  <c:v>54</c:v>
                </c:pt>
                <c:pt idx="3">
                  <c:v>59</c:v>
                </c:pt>
                <c:pt idx="4">
                  <c:v>38</c:v>
                </c:pt>
                <c:pt idx="5">
                  <c:v>60</c:v>
                </c:pt>
                <c:pt idx="6">
                  <c:v>57</c:v>
                </c:pt>
              </c:numCache>
            </c:numRef>
          </c:val>
        </c:ser>
        <c:ser>
          <c:idx val="1"/>
          <c:order val="1"/>
          <c:invertIfNegative val="0"/>
          <c:cat>
            <c:strRef>
              <c:f>Лист3!$B$7:$B$13</c:f>
              <c:strCache>
                <c:ptCount val="7"/>
                <c:pt idx="0">
                  <c:v>Охрана труда и здоровья работников</c:v>
                </c:pt>
                <c:pt idx="1">
                  <c:v>1. Ежегодное заключение Соглашения по охране труда и подведение итогов его выполнения</c:v>
                </c:pt>
                <c:pt idx="2">
                  <c:v>2. Проведение обследований состояния охраны труда в образовательном учреждении (наличие записей в журнале административно-общественного контроля  (ежеквартально – уполномоченный по ОТ, 1 раз в полгода – председатель ППО))</c:v>
                </c:pt>
                <c:pt idx="3">
                  <c:v>3. Своевременное проведение инструктажей по охране труда, согласование инструкций по охране труда (наличие соответствующих записей в журнале)</c:v>
                </c:pt>
                <c:pt idx="4">
                  <c:v>4. Предоставление льгот и компенсаций за работу во вредных условиях труда по итогам СОУТ (Приложение к КД, раздел Компенсационные выплаты в Положении по оплате труда, выдача СИЗ)</c:v>
                </c:pt>
                <c:pt idx="5">
                  <c:v>5.  Участие представителя ППО в работе всех совместных комиссий по охране труда</c:v>
                </c:pt>
                <c:pt idx="6">
                  <c:v>6. Участие представителя ППО в проведении приемки ОУ к новому учебному году</c:v>
                </c:pt>
              </c:strCache>
            </c:strRef>
          </c:cat>
          <c:val>
            <c:numRef>
              <c:f>Лист3!$D$7:$D$13</c:f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05680896"/>
        <c:axId val="105682432"/>
        <c:axId val="0"/>
      </c:bar3DChart>
      <c:catAx>
        <c:axId val="105680896"/>
        <c:scaling>
          <c:orientation val="minMax"/>
        </c:scaling>
        <c:delete val="0"/>
        <c:axPos val="b"/>
        <c:majorTickMark val="none"/>
        <c:minorTickMark val="none"/>
        <c:tickLblPos val="nextTo"/>
        <c:crossAx val="105682432"/>
        <c:crosses val="autoZero"/>
        <c:auto val="1"/>
        <c:lblAlgn val="ctr"/>
        <c:lblOffset val="100"/>
        <c:noMultiLvlLbl val="0"/>
      </c:catAx>
      <c:valAx>
        <c:axId val="105682432"/>
        <c:scaling>
          <c:orientation val="minMax"/>
        </c:scaling>
        <c:delete val="0"/>
        <c:axPos val="l"/>
        <c:majorGridlines/>
        <c:title>
          <c:overlay val="0"/>
        </c:title>
        <c:numFmt formatCode="General" sourceLinked="1"/>
        <c:majorTickMark val="none"/>
        <c:minorTickMark val="none"/>
        <c:tickLblPos val="nextTo"/>
        <c:crossAx val="105680896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externalData r:id="rId2">
    <c:autoUpdate val="0"/>
  </c:externalData>
  <c:userShapes r:id="rId3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ru-RU" dirty="0"/>
              <a:t>Социальное партнерство</a:t>
            </a:r>
          </a:p>
        </c:rich>
      </c:tx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invertIfNegative val="0"/>
          <c:cat>
            <c:strRef>
              <c:f>Лист3!$B$15:$B$18</c:f>
              <c:strCache>
                <c:ptCount val="4"/>
                <c:pt idx="0">
                  <c:v>1.  Наличие действующего коллективного договора, прошедшего уведомительную регистрацию в органе по труду</c:v>
                </c:pt>
                <c:pt idx="1">
                  <c:v>2. Ежегодное подведение итогов выполнения коллективного договора на общем собрании работников</c:v>
                </c:pt>
                <c:pt idx="2">
                  <c:v>3. Подготовка ходатайств на награждение профсоюзного актива профсоюзными наградами</c:v>
                </c:pt>
                <c:pt idx="3">
                  <c:v>4. Организация работы наставников с молодыми педагогами</c:v>
                </c:pt>
              </c:strCache>
            </c:strRef>
          </c:cat>
          <c:val>
            <c:numRef>
              <c:f>Лист3!$C$15:$C$18</c:f>
              <c:numCache>
                <c:formatCode>General</c:formatCode>
                <c:ptCount val="4"/>
                <c:pt idx="0">
                  <c:v>54</c:v>
                </c:pt>
                <c:pt idx="1">
                  <c:v>46</c:v>
                </c:pt>
                <c:pt idx="2">
                  <c:v>20</c:v>
                </c:pt>
                <c:pt idx="3">
                  <c:v>39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06201088"/>
        <c:axId val="106202624"/>
        <c:axId val="0"/>
      </c:bar3DChart>
      <c:catAx>
        <c:axId val="106201088"/>
        <c:scaling>
          <c:orientation val="minMax"/>
        </c:scaling>
        <c:delete val="0"/>
        <c:axPos val="b"/>
        <c:majorTickMark val="none"/>
        <c:minorTickMark val="none"/>
        <c:tickLblPos val="nextTo"/>
        <c:crossAx val="106202624"/>
        <c:crosses val="autoZero"/>
        <c:auto val="1"/>
        <c:lblAlgn val="ctr"/>
        <c:lblOffset val="100"/>
        <c:noMultiLvlLbl val="0"/>
      </c:catAx>
      <c:valAx>
        <c:axId val="106202624"/>
        <c:scaling>
          <c:orientation val="minMax"/>
        </c:scaling>
        <c:delete val="0"/>
        <c:axPos val="l"/>
        <c:majorGridlines/>
        <c:title>
          <c:overlay val="0"/>
        </c:title>
        <c:numFmt formatCode="General" sourceLinked="1"/>
        <c:majorTickMark val="none"/>
        <c:minorTickMark val="none"/>
        <c:tickLblPos val="nextTo"/>
        <c:crossAx val="106201088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externalData r:id="rId2">
    <c:autoUpdate val="0"/>
  </c:externalData>
  <c:userShapes r:id="rId3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ru-RU" dirty="0"/>
              <a:t>Организация работы ревизионной </a:t>
            </a:r>
            <a:r>
              <a:rPr lang="ru-RU" dirty="0" err="1"/>
              <a:t>комисии</a:t>
            </a:r>
            <a:endParaRPr lang="ru-RU"/>
          </a:p>
        </c:rich>
      </c:tx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invertIfNegative val="0"/>
          <c:cat>
            <c:strRef>
              <c:f>Лист3!$B$20:$B$23</c:f>
              <c:strCache>
                <c:ptCount val="4"/>
                <c:pt idx="0">
                  <c:v>1. Наличие списка членов Профсоюза, заявлений о вступлении в Профсоюз, копий заявлений об удержании членских взносов, журнала учета членов Профсоюза, журнала выдачи профсоюзных билетов (отразить в акте проверки)</c:v>
                </c:pt>
                <c:pt idx="1">
                  <c:v>2. Проверка удержания членских взносов (по расчетным листкам) и наличия отметки об уплате взноса в профсоюзном билете </c:v>
                </c:pt>
                <c:pt idx="2">
                  <c:v>3. Наличие планов работы профкома, протоколов профсоюзных собраний и заседаний профкома (отразить в акте проверки)</c:v>
                </c:pt>
                <c:pt idx="3">
                  <c:v>4. Наличие актов проверок контрольно-ревизионной комиссии</c:v>
                </c:pt>
              </c:strCache>
            </c:strRef>
          </c:cat>
          <c:val>
            <c:numRef>
              <c:f>Лист3!$C$20:$C$23</c:f>
              <c:numCache>
                <c:formatCode>General</c:formatCode>
                <c:ptCount val="4"/>
                <c:pt idx="0">
                  <c:v>61</c:v>
                </c:pt>
                <c:pt idx="1">
                  <c:v>57</c:v>
                </c:pt>
                <c:pt idx="2">
                  <c:v>54</c:v>
                </c:pt>
                <c:pt idx="3">
                  <c:v>27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06295296"/>
        <c:axId val="106296832"/>
        <c:axId val="0"/>
      </c:bar3DChart>
      <c:catAx>
        <c:axId val="106295296"/>
        <c:scaling>
          <c:orientation val="minMax"/>
        </c:scaling>
        <c:delete val="0"/>
        <c:axPos val="b"/>
        <c:majorTickMark val="none"/>
        <c:minorTickMark val="none"/>
        <c:tickLblPos val="nextTo"/>
        <c:crossAx val="106296832"/>
        <c:crosses val="autoZero"/>
        <c:auto val="1"/>
        <c:lblAlgn val="ctr"/>
        <c:lblOffset val="100"/>
        <c:noMultiLvlLbl val="0"/>
      </c:catAx>
      <c:valAx>
        <c:axId val="106296832"/>
        <c:scaling>
          <c:orientation val="minMax"/>
        </c:scaling>
        <c:delete val="0"/>
        <c:axPos val="l"/>
        <c:majorGridlines/>
        <c:title>
          <c:overlay val="0"/>
        </c:title>
        <c:numFmt formatCode="General" sourceLinked="1"/>
        <c:majorTickMark val="none"/>
        <c:minorTickMark val="none"/>
        <c:tickLblPos val="nextTo"/>
        <c:crossAx val="106295296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ru-RU"/>
              <a:t>Внутрисоюзная работа</a:t>
            </a:r>
          </a:p>
        </c:rich>
      </c:tx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invertIfNegative val="0"/>
          <c:cat>
            <c:strRef>
              <c:f>Лист3!$B$25:$B$30</c:f>
              <c:strCache>
                <c:ptCount val="6"/>
                <c:pt idx="0">
                  <c:v>1. Посещение председателем ППО и уполномоченным по охране труда городских (районных) совещаний</c:v>
                </c:pt>
                <c:pt idx="1">
                  <c:v>2. Ежемесячные выступления председателя ППО на оперативных совещаниях</c:v>
                </c:pt>
                <c:pt idx="2">
                  <c:v>3. Ведение страницы ППО на сайте образовательной организации</c:v>
                </c:pt>
                <c:pt idx="3">
                  <c:v>4. Наличие адреса электронной почты у председателя ППО</c:v>
                </c:pt>
                <c:pt idx="4">
                  <c:v>5. Регулярное (не реже 1 раза в месяц) пополнение и обновление материала в профсоюзном уголке</c:v>
                </c:pt>
                <c:pt idx="5">
                  <c:v>6. Организация и проведение мероприятий профкома молодыми педагогами </c:v>
                </c:pt>
              </c:strCache>
            </c:strRef>
          </c:cat>
          <c:val>
            <c:numRef>
              <c:f>Лист3!$C$25:$C$30</c:f>
              <c:numCache>
                <c:formatCode>General</c:formatCode>
                <c:ptCount val="6"/>
                <c:pt idx="0">
                  <c:v>52</c:v>
                </c:pt>
                <c:pt idx="1">
                  <c:v>46</c:v>
                </c:pt>
                <c:pt idx="2">
                  <c:v>23</c:v>
                </c:pt>
                <c:pt idx="3">
                  <c:v>56</c:v>
                </c:pt>
                <c:pt idx="4">
                  <c:v>57</c:v>
                </c:pt>
                <c:pt idx="5">
                  <c:v>27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06352640"/>
        <c:axId val="106354176"/>
        <c:axId val="0"/>
      </c:bar3DChart>
      <c:catAx>
        <c:axId val="106352640"/>
        <c:scaling>
          <c:orientation val="minMax"/>
        </c:scaling>
        <c:delete val="0"/>
        <c:axPos val="b"/>
        <c:majorTickMark val="none"/>
        <c:minorTickMark val="none"/>
        <c:tickLblPos val="nextTo"/>
        <c:crossAx val="106354176"/>
        <c:crosses val="autoZero"/>
        <c:auto val="1"/>
        <c:lblAlgn val="ctr"/>
        <c:lblOffset val="100"/>
        <c:noMultiLvlLbl val="0"/>
      </c:catAx>
      <c:valAx>
        <c:axId val="106354176"/>
        <c:scaling>
          <c:orientation val="minMax"/>
        </c:scaling>
        <c:delete val="0"/>
        <c:axPos val="l"/>
        <c:majorGridlines/>
        <c:title>
          <c:overlay val="0"/>
        </c:title>
        <c:numFmt formatCode="General" sourceLinked="1"/>
        <c:majorTickMark val="none"/>
        <c:minorTickMark val="none"/>
        <c:tickLblPos val="nextTo"/>
        <c:crossAx val="106352640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externalData r:id="rId2">
    <c:autoUpdate val="0"/>
  </c:externalData>
</c:chartSpace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1.13831E-7</cdr:x>
      <cdr:y>0</cdr:y>
    </cdr:from>
    <cdr:to>
      <cdr:x>0.10243</cdr:x>
      <cdr:y>0.1573</cdr:y>
    </cdr:to>
    <cdr:pic>
      <cdr:nvPicPr>
        <cdr:cNvPr id="2" name="Picture 3"/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1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1" y="0"/>
          <a:ext cx="899848" cy="100811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chemeClr val="tx1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cdr:spPr>
    </cdr:pic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0.09091</cdr:x>
      <cdr:y>0.11262</cdr:y>
    </cdr:to>
    <cdr:pic>
      <cdr:nvPicPr>
        <cdr:cNvPr id="2" name="Picture 3"/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1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0" y="0"/>
          <a:ext cx="792088" cy="72985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chemeClr val="tx1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cdr:spPr>
    </cdr:pic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0.10503</cdr:x>
      <cdr:y>0.13333</cdr:y>
    </cdr:to>
    <cdr:pic>
      <cdr:nvPicPr>
        <cdr:cNvPr id="2" name="Picture 3"/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1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0" y="0"/>
          <a:ext cx="937779" cy="86409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chemeClr val="tx1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cdr:spPr>
    </cdr:pic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50F6C6-34B9-4A44-9B81-9AF6FA4F69F5}" type="datetimeFigureOut">
              <a:rPr lang="ru-RU" smtClean="0"/>
              <a:pPr/>
              <a:t>02.07.2026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C4872E-8DBF-4DB0-A1A3-994BF877A9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52030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45AD3-3357-43BC-8676-7EF3A0DEF358}" type="datetimeFigureOut">
              <a:rPr lang="ru-RU" smtClean="0"/>
              <a:pPr/>
              <a:t>02.07.2026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56014-DC28-4FB3-816F-D943D43A2B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45AD3-3357-43BC-8676-7EF3A0DEF358}" type="datetimeFigureOut">
              <a:rPr lang="ru-RU" smtClean="0"/>
              <a:pPr/>
              <a:t>02.07.2026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56014-DC28-4FB3-816F-D943D43A2B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45AD3-3357-43BC-8676-7EF3A0DEF358}" type="datetimeFigureOut">
              <a:rPr lang="ru-RU" smtClean="0"/>
              <a:pPr/>
              <a:t>02.07.2026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56014-DC28-4FB3-816F-D943D43A2B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64088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03463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0566666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21493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51371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6337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1961645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2924108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45AD3-3357-43BC-8676-7EF3A0DEF358}" type="datetimeFigureOut">
              <a:rPr lang="ru-RU" smtClean="0"/>
              <a:pPr/>
              <a:t>02.07.2026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56014-DC28-4FB3-816F-D943D43A2B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09732519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91802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459129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72632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45AD3-3357-43BC-8676-7EF3A0DEF358}" type="datetimeFigureOut">
              <a:rPr lang="ru-RU" smtClean="0"/>
              <a:pPr/>
              <a:t>02.07.2026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56014-DC28-4FB3-816F-D943D43A2B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45AD3-3357-43BC-8676-7EF3A0DEF358}" type="datetimeFigureOut">
              <a:rPr lang="ru-RU" smtClean="0"/>
              <a:pPr/>
              <a:t>02.07.2026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56014-DC28-4FB3-816F-D943D43A2B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45AD3-3357-43BC-8676-7EF3A0DEF358}" type="datetimeFigureOut">
              <a:rPr lang="ru-RU" smtClean="0"/>
              <a:pPr/>
              <a:t>02.07.2026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56014-DC28-4FB3-816F-D943D43A2B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45AD3-3357-43BC-8676-7EF3A0DEF358}" type="datetimeFigureOut">
              <a:rPr lang="ru-RU" smtClean="0"/>
              <a:pPr/>
              <a:t>02.07.2026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56014-DC28-4FB3-816F-D943D43A2B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45AD3-3357-43BC-8676-7EF3A0DEF358}" type="datetimeFigureOut">
              <a:rPr lang="ru-RU" smtClean="0"/>
              <a:pPr/>
              <a:t>02.07.2026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56014-DC28-4FB3-816F-D943D43A2B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45AD3-3357-43BC-8676-7EF3A0DEF358}" type="datetimeFigureOut">
              <a:rPr lang="ru-RU" smtClean="0"/>
              <a:pPr/>
              <a:t>02.07.2026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56014-DC28-4FB3-816F-D943D43A2B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45AD3-3357-43BC-8676-7EF3A0DEF358}" type="datetimeFigureOut">
              <a:rPr lang="ru-RU" smtClean="0"/>
              <a:pPr/>
              <a:t>02.07.2026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56014-DC28-4FB3-816F-D943D43A2B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245AD3-3357-43BC-8676-7EF3A0DEF358}" type="datetimeFigureOut">
              <a:rPr lang="ru-RU" smtClean="0"/>
              <a:pPr/>
              <a:t>02.07.2026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256014-DC28-4FB3-816F-D943D43A2B4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5" name="Picture 7" descr="подложка_фон чистый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733229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nsultant.ru/cons/cgi/online.cgi?req=doc&amp;base=LAW&amp;n=174953&amp;div=LAW&amp;dst=100018,0&amp;rnd=0.014882153688089539" TargetMode="External"/><Relationship Id="rId2" Type="http://schemas.openxmlformats.org/officeDocument/2006/relationships/hyperlink" Target="http://www.consultant.ru/cons/cgi/online.cgi?req=doc&amp;base=LAW&amp;n=219114&amp;div=LAW&amp;dst=101384,0&amp;rnd=0.7077809197480076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consultant.ru/cons/cgi/online.cgi?req=doc&amp;base=LAW&amp;n=209079&amp;div=LAW&amp;dst=0,0&amp;rnd=0.2578788197815103" TargetMode="External"/><Relationship Id="rId4" Type="http://schemas.openxmlformats.org/officeDocument/2006/relationships/hyperlink" Target="http://www.consultant.ru/cons/cgi/online.cgi?req=doc&amp;base=LAW&amp;n=205144&amp;div=LAW&amp;dst=0,0&amp;rnd=0.9799440003454953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ktrest.ru/karta" TargetMode="External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0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3" descr="logo_profsouz_new_mini_00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88640"/>
            <a:ext cx="1147346" cy="128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3"/>
          <p:cNvSpPr txBox="1">
            <a:spLocks/>
          </p:cNvSpPr>
          <p:nvPr/>
        </p:nvSpPr>
        <p:spPr>
          <a:xfrm>
            <a:off x="1691680" y="404664"/>
            <a:ext cx="7022554" cy="864096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КИРОВСКАЯ РАЙОННАЯ ОРГАНИЗАЦИЯ ПРОФСОЮЗА РАБОТНИКОВ ОБРАЗОВАНИЯ И НАУКИ РФ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Заголовок 3"/>
          <p:cNvSpPr txBox="1">
            <a:spLocks/>
          </p:cNvSpPr>
          <p:nvPr/>
        </p:nvSpPr>
        <p:spPr>
          <a:xfrm>
            <a:off x="1115616" y="2780928"/>
            <a:ext cx="7454602" cy="864096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dirty="0" smtClean="0">
                <a:solidFill>
                  <a:srgbClr val="0070C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СОВЕЩАНИЕ  ПРЕДСЕДАТЕЛЕЙ ППО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Заголовок 3"/>
          <p:cNvSpPr txBox="1">
            <a:spLocks/>
          </p:cNvSpPr>
          <p:nvPr/>
        </p:nvSpPr>
        <p:spPr>
          <a:xfrm>
            <a:off x="2339752" y="5805264"/>
            <a:ext cx="4896544" cy="576064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dirty="0" smtClean="0">
                <a:solidFill>
                  <a:srgbClr val="0070C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26 января 2018 года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43045523"/>
              </p:ext>
            </p:extLst>
          </p:nvPr>
        </p:nvGraphicFramePr>
        <p:xfrm>
          <a:off x="179512" y="116632"/>
          <a:ext cx="8856984" cy="64807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171614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" t="4778" r="-194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472400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alap-prof.ru/wp-content/uploads/2017/12/10-%D0%BB%D0%B5%D1%82-%D1%84%D0%BF%D1%81%D0%BE-300x2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4664"/>
            <a:ext cx="2857500" cy="1914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059832" y="260648"/>
            <a:ext cx="590465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Учитывая вклад профсоюзов в развитие экономики, науки, культуры и социальной сферы Свердловской области, инициативу ФПСО поддержал Губернатор Свердловской области Е. </a:t>
            </a:r>
            <a:r>
              <a:rPr lang="ru-RU" dirty="0" err="1"/>
              <a:t>Куйвашев</a:t>
            </a:r>
            <a:r>
              <a:rPr lang="ru-RU" dirty="0"/>
              <a:t>, который 25.09.2017г. подписал Указ №521-УГ «О проведении в Свердловской области мероприятий, посвященных 100-летию Федерации профсоюзов Свердловской области».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2420888"/>
            <a:ext cx="84969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333333"/>
                </a:solidFill>
                <a:latin typeface="PT Sans"/>
              </a:rPr>
              <a:t>В целях мотивации </a:t>
            </a:r>
            <a:r>
              <a:rPr lang="ru-RU" dirty="0" smtClean="0">
                <a:solidFill>
                  <a:srgbClr val="333333"/>
                </a:solidFill>
                <a:latin typeface="PT Sans"/>
              </a:rPr>
              <a:t>поощрения </a:t>
            </a:r>
            <a:r>
              <a:rPr lang="ru-RU" dirty="0">
                <a:solidFill>
                  <a:srgbClr val="333333"/>
                </a:solidFill>
                <a:latin typeface="PT Sans"/>
              </a:rPr>
              <a:t>профсоюзных кадров и актива учреждена награда ФПСО — </a:t>
            </a:r>
            <a:r>
              <a:rPr lang="ru-RU" dirty="0">
                <a:solidFill>
                  <a:srgbClr val="0070C0"/>
                </a:solidFill>
                <a:latin typeface="PT Sans"/>
              </a:rPr>
              <a:t>Почетная грамота в честь 100-летия образования ФПСО.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065"/>
          <a:stretch>
            <a:fillRect/>
          </a:stretch>
        </p:blipFill>
        <p:spPr bwMode="auto">
          <a:xfrm>
            <a:off x="35496" y="3067219"/>
            <a:ext cx="8784976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157192"/>
            <a:ext cx="2160240" cy="1636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996246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3528" y="548680"/>
            <a:ext cx="87686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1.Буркова Галина Салимгареевна МБДОУ -детский сад  комбинированного вида № 102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908720"/>
            <a:ext cx="58780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2.Рыжкова Елена Николаевна МБДОУ- детский сад № 536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95536" y="1278052"/>
            <a:ext cx="68834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3.Кривошеева Анна Сергеевна МБОУ - СОШ № 24 МБОУ - СОШ № 24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95536" y="2060848"/>
            <a:ext cx="51394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5.Белякова Антонина Павловна МАОУ СОШ № 125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39552" y="2420888"/>
            <a:ext cx="50436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6.Коломейчук Вера Яковлевна МАОУ СОШ № 134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539552" y="2852936"/>
            <a:ext cx="58587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7.Показаньева Наталья Владимировна МАОУ СОШ № 157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566062" y="3246268"/>
            <a:ext cx="53930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8.Ромашова Мария Вячеславовна МАОУ-СОШ № 165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52028" y="3717032"/>
            <a:ext cx="58771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9.Красильникова Наталья Владимировна МБУ ДО - ГДЭЦ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566062" y="4149080"/>
            <a:ext cx="59314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10.Беднова Виктория Иосифовна МБОУ ДОД - центр «Лик»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179512" y="0"/>
            <a:ext cx="87849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70C0"/>
                </a:solidFill>
                <a:latin typeface="PT Sans"/>
              </a:rPr>
              <a:t>Кандидатуры на награждение Почетной грамотой в честь 100-летия образования ФПСО</a:t>
            </a: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627448" y="4581128"/>
            <a:ext cx="56101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11.Велижанина Елена Павловна МАОУ - Гимназия № 47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566062" y="5013176"/>
            <a:ext cx="66064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70C0"/>
                </a:solidFill>
                <a:latin typeface="PT Sans"/>
              </a:rPr>
              <a:t>Почетная грамота Центрального Совета Профсоюза</a:t>
            </a:r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381259" y="5394384"/>
            <a:ext cx="67912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Самсонова Ирина Александровна внештатный правовой инспектор</a:t>
            </a:r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429193" y="5778381"/>
            <a:ext cx="68802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 smtClean="0"/>
              <a:t>Буханова</a:t>
            </a:r>
            <a:r>
              <a:rPr lang="ru-RU" dirty="0" smtClean="0"/>
              <a:t> Надежда Николаевна внештатный технический инспектор</a:t>
            </a:r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395536" y="1700808"/>
            <a:ext cx="59624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4.Бакланова Галина Александровна МАОУ - Гимназия № 47</a:t>
            </a:r>
            <a:endParaRPr lang="ru-RU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5696863"/>
            <a:ext cx="804863" cy="90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741733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73948" y="912377"/>
            <a:ext cx="8424936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Областной комитет Профсоюза извещает Вас о том, что в соответствии с</a:t>
            </a:r>
          </a:p>
          <a:p>
            <a:r>
              <a:rPr lang="ru-RU" dirty="0"/>
              <a:t>планом работы на I квартал </a:t>
            </a:r>
            <a:r>
              <a:rPr lang="ru-RU" dirty="0">
                <a:solidFill>
                  <a:srgbClr val="FF0000"/>
                </a:solidFill>
              </a:rPr>
              <a:t>31 января 2018 года </a:t>
            </a:r>
            <a:r>
              <a:rPr lang="ru-RU" dirty="0"/>
              <a:t>проводится </a:t>
            </a:r>
            <a:r>
              <a:rPr lang="ru-RU" dirty="0">
                <a:solidFill>
                  <a:srgbClr val="00B050"/>
                </a:solidFill>
              </a:rPr>
              <a:t>областное</a:t>
            </a:r>
          </a:p>
          <a:p>
            <a:r>
              <a:rPr lang="ru-RU" dirty="0">
                <a:solidFill>
                  <a:srgbClr val="00B050"/>
                </a:solidFill>
              </a:rPr>
              <a:t>собрание профсоюзного актива работников образования, посвященное Дню</a:t>
            </a:r>
          </a:p>
          <a:p>
            <a:r>
              <a:rPr lang="ru-RU" dirty="0">
                <a:solidFill>
                  <a:srgbClr val="00B050"/>
                </a:solidFill>
              </a:rPr>
              <a:t>образования профсоюзного движения в Свердловской области</a:t>
            </a:r>
            <a:r>
              <a:rPr lang="ru-RU" dirty="0"/>
              <a:t>.</a:t>
            </a:r>
          </a:p>
          <a:p>
            <a:r>
              <a:rPr lang="ru-RU" dirty="0"/>
              <a:t>Место проведения собрания: ГБПОУ СО «Уральский государственный</a:t>
            </a:r>
          </a:p>
          <a:p>
            <a:r>
              <a:rPr lang="ru-RU" dirty="0"/>
              <a:t>колледж имени И.И. Ползунова», г. Екатеринбург, ул. Ленина, 28, актовый зал.</a:t>
            </a:r>
          </a:p>
          <a:p>
            <a:endParaRPr lang="ru-RU" dirty="0" smtClean="0"/>
          </a:p>
          <a:p>
            <a:r>
              <a:rPr lang="ru-RU" dirty="0" smtClean="0"/>
              <a:t>Приглашаем </a:t>
            </a:r>
            <a:r>
              <a:rPr lang="ru-RU" dirty="0"/>
              <a:t>принять участие в собрании председателей городских,</a:t>
            </a:r>
          </a:p>
          <a:p>
            <a:r>
              <a:rPr lang="ru-RU" dirty="0"/>
              <a:t>районных организаций Профсоюза и представителей от местных организаций</a:t>
            </a:r>
          </a:p>
          <a:p>
            <a:r>
              <a:rPr lang="ru-RU" dirty="0"/>
              <a:t>Профсоюза (членов коллегиальных выборных органов, председателей</a:t>
            </a:r>
          </a:p>
          <a:p>
            <a:r>
              <a:rPr lang="ru-RU" dirty="0"/>
              <a:t>первичных профсоюзных организаций) в соответствии с квотой (прилагается).</a:t>
            </a:r>
          </a:p>
          <a:p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Начало собрания в 10.30, регистрация с 10.00. </a:t>
            </a:r>
            <a:endParaRPr lang="ru-RU" dirty="0" smtClean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Окончание 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собрания 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в 13.00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, обед в 13.30</a:t>
            </a:r>
            <a:r>
              <a:rPr lang="ru-RU" dirty="0"/>
              <a:t>.</a:t>
            </a:r>
          </a:p>
        </p:txBody>
      </p:sp>
      <p:pic>
        <p:nvPicPr>
          <p:cNvPr id="12290" name="Picture 2" descr="http://eseur.ru/Photos/photo2375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4149080"/>
            <a:ext cx="3438128" cy="2578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11560" y="4802550"/>
            <a:ext cx="40324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PT Sans"/>
              </a:rPr>
              <a:t>Квота 2 человека</a:t>
            </a:r>
            <a:endParaRPr lang="ru-RU" sz="2800" dirty="0">
              <a:solidFill>
                <a:srgbClr val="FF0000"/>
              </a:solidFill>
            </a:endParaRP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675" y="92412"/>
            <a:ext cx="733720" cy="821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037531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5536" y="404664"/>
            <a:ext cx="7704856" cy="1125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000" b="1" dirty="0">
                <a:solidFill>
                  <a:srgbClr val="00B0F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О конкурсе для первичных профсоюзных </a:t>
            </a:r>
            <a:r>
              <a:rPr lang="ru-RU" sz="2000" b="1" dirty="0" smtClean="0">
                <a:solidFill>
                  <a:srgbClr val="00B0F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организаций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000" b="1" dirty="0" smtClean="0">
                <a:solidFill>
                  <a:srgbClr val="00B0F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2000" b="1" dirty="0">
                <a:solidFill>
                  <a:srgbClr val="00B0F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Кировского района по информационному продвижению </a:t>
            </a:r>
            <a:endParaRPr lang="ru-RU" sz="2000" dirty="0">
              <a:solidFill>
                <a:srgbClr val="00B0F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000" b="1" dirty="0">
                <a:solidFill>
                  <a:srgbClr val="00B0F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«</a:t>
            </a:r>
            <a:r>
              <a:rPr lang="en-US" sz="2000" b="1" dirty="0">
                <a:solidFill>
                  <a:srgbClr val="00B0F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Pro</a:t>
            </a:r>
            <a:r>
              <a:rPr lang="ru-RU" sz="2000" b="1" dirty="0">
                <a:solidFill>
                  <a:srgbClr val="00B0F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профсоюз»</a:t>
            </a:r>
            <a:endParaRPr lang="ru-RU" sz="2000" dirty="0">
              <a:solidFill>
                <a:srgbClr val="00B0F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pic>
        <p:nvPicPr>
          <p:cNvPr id="9218" name="Picture 2" descr="http://www.edunion.ru/uploads/images/Proprofsouz%282%2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16832"/>
            <a:ext cx="3752927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923928" y="1916832"/>
            <a:ext cx="4730591" cy="32778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/>
                <a:ea typeface="Calibri"/>
                <a:cs typeface="Times New Roman"/>
              </a:rPr>
              <a:t>Конкурс проводится с 29 января по 2 марта  2018 года. </a:t>
            </a:r>
            <a:endParaRPr lang="ru-RU" sz="1400" dirty="0">
              <a:ea typeface="Calibri"/>
              <a:cs typeface="Times New Roman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latin typeface="Times New Roman"/>
                <a:ea typeface="Calibri"/>
                <a:cs typeface="Times New Roman"/>
              </a:rPr>
              <a:t>С 29 января  по 26 февраля2018 года – прием заявок и работ</a:t>
            </a:r>
            <a:r>
              <a:rPr lang="ru-RU" dirty="0">
                <a:latin typeface="Times New Roman"/>
                <a:ea typeface="Calibri"/>
                <a:cs typeface="Times New Roman"/>
              </a:rPr>
              <a:t>.</a:t>
            </a:r>
            <a:endParaRPr lang="ru-RU" sz="1400" dirty="0">
              <a:ea typeface="Calibri"/>
              <a:cs typeface="Times New Roman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latin typeface="Times New Roman"/>
                <a:ea typeface="Calibri"/>
                <a:cs typeface="Times New Roman"/>
              </a:rPr>
              <a:t>С 26 февраля по 2 марта 2018 года – работа членов жюри и подведение итогов </a:t>
            </a:r>
            <a:r>
              <a:rPr lang="ru-RU" b="1" dirty="0" smtClean="0">
                <a:latin typeface="Times New Roman"/>
                <a:ea typeface="Calibri"/>
                <a:cs typeface="Times New Roman"/>
              </a:rPr>
              <a:t>Конкурса</a:t>
            </a: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b="1" dirty="0" smtClean="0">
                <a:solidFill>
                  <a:srgbClr val="00B050"/>
                </a:solidFill>
                <a:latin typeface="Times New Roman"/>
                <a:ea typeface="Calibri"/>
                <a:cs typeface="Times New Roman"/>
              </a:rPr>
              <a:t>Награждение победителей </a:t>
            </a: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b="1" dirty="0" smtClean="0">
                <a:solidFill>
                  <a:srgbClr val="00B050"/>
                </a:solidFill>
                <a:latin typeface="Times New Roman"/>
                <a:ea typeface="Calibri"/>
                <a:cs typeface="Times New Roman"/>
              </a:rPr>
              <a:t>02 марта 2018 года на пленарном совещании</a:t>
            </a:r>
            <a:endParaRPr lang="ru-RU" dirty="0">
              <a:solidFill>
                <a:srgbClr val="00B050"/>
              </a:solidFill>
              <a:ea typeface="Calibri"/>
              <a:cs typeface="Times New Roman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97056"/>
            <a:ext cx="4572000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ru-RU" b="1" dirty="0">
                <a:latin typeface="Times New Roman"/>
                <a:ea typeface="Calibri"/>
              </a:rPr>
              <a:t>Лучшая профсоюзная страничка на сайте образовательного учреждения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115616" y="908720"/>
            <a:ext cx="3854581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b="1" dirty="0">
                <a:latin typeface="Times New Roman"/>
                <a:ea typeface="Calibri"/>
              </a:rPr>
              <a:t>Лучший Профсоюзный стенд ППО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286000" y="1340768"/>
            <a:ext cx="4572000" cy="104797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457200" algn="just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latin typeface="Times New Roman"/>
                <a:ea typeface="Calibri"/>
                <a:cs typeface="Times New Roman"/>
              </a:rPr>
              <a:t>Лучший профсоюзный </a:t>
            </a:r>
            <a:r>
              <a:rPr lang="en-US" b="1" dirty="0">
                <a:latin typeface="Times New Roman"/>
                <a:ea typeface="Calibri"/>
                <a:cs typeface="Times New Roman"/>
              </a:rPr>
              <a:t>PR</a:t>
            </a:r>
            <a:r>
              <a:rPr lang="ru-RU" b="1" dirty="0">
                <a:latin typeface="Times New Roman"/>
                <a:ea typeface="Calibri"/>
                <a:cs typeface="Times New Roman"/>
              </a:rPr>
              <a:t>-проект (привлечение и агитация новых членов Профсоюза)</a:t>
            </a:r>
            <a:endParaRPr lang="ru-RU" sz="1400" dirty="0">
              <a:ea typeface="Calibri"/>
              <a:cs typeface="Times New Roman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563888" y="2564904"/>
            <a:ext cx="4022320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b="1" dirty="0">
                <a:latin typeface="Times New Roman"/>
                <a:ea typeface="Calibri"/>
              </a:rPr>
              <a:t>Лучший «Профсоюзный </a:t>
            </a:r>
            <a:r>
              <a:rPr lang="ru-RU" b="1" dirty="0" err="1">
                <a:latin typeface="Times New Roman"/>
                <a:ea typeface="Calibri"/>
              </a:rPr>
              <a:t>мотиватор</a:t>
            </a:r>
            <a:r>
              <a:rPr lang="ru-RU" b="1" dirty="0">
                <a:latin typeface="Times New Roman"/>
                <a:ea typeface="Calibri"/>
              </a:rPr>
              <a:t>»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522725" y="3105835"/>
            <a:ext cx="4572000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ru-RU" b="1" dirty="0">
                <a:latin typeface="Times New Roman"/>
                <a:ea typeface="Calibri"/>
              </a:rPr>
              <a:t>Лучшая оздоровительная работа с коллективом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164382" y="227163"/>
            <a:ext cx="3998597" cy="556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800" b="1" dirty="0" smtClean="0">
                <a:solidFill>
                  <a:srgbClr val="00B050"/>
                </a:solidFill>
                <a:latin typeface="Times New Roman"/>
                <a:ea typeface="Calibri"/>
                <a:cs typeface="Times New Roman"/>
              </a:rPr>
              <a:t>Номинации конкурса</a:t>
            </a:r>
            <a:endParaRPr lang="ru-RU" sz="2800" dirty="0">
              <a:solidFill>
                <a:srgbClr val="00B050"/>
              </a:solidFill>
              <a:ea typeface="Calibri"/>
              <a:cs typeface="Times New Roman"/>
            </a:endParaRPr>
          </a:p>
        </p:txBody>
      </p:sp>
      <p:pic>
        <p:nvPicPr>
          <p:cNvPr id="11268" name="Picture 4" descr="http://prof.karelia.ru/wp-content/uploads/2016/05/foto-1-592x34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3752166"/>
            <a:ext cx="5715872" cy="3022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63384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info-personal.ru/wp-content/uploads/2015/01/Rosfinnadzo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49" y="0"/>
            <a:ext cx="936316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3" descr="logo_profsouz_new_mini_00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88640"/>
            <a:ext cx="1147346" cy="128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3"/>
          <p:cNvSpPr txBox="1">
            <a:spLocks/>
          </p:cNvSpPr>
          <p:nvPr/>
        </p:nvSpPr>
        <p:spPr>
          <a:xfrm>
            <a:off x="-27634" y="4642692"/>
            <a:ext cx="7133439" cy="864096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ru-RU" sz="3200" b="1" dirty="0">
                <a:solidFill>
                  <a:srgbClr val="00B05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О </a:t>
            </a:r>
            <a:r>
              <a:rPr lang="ru-RU" sz="3200" b="1" dirty="0" smtClean="0">
                <a:solidFill>
                  <a:srgbClr val="00B05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результатах проверок технической инспекции</a:t>
            </a:r>
          </a:p>
        </p:txBody>
      </p:sp>
    </p:spTree>
    <p:extLst>
      <p:ext uri="{BB962C8B-B14F-4D97-AF65-F5344CB8AC3E}">
        <p14:creationId xmlns:p14="http://schemas.microsoft.com/office/powerpoint/2010/main" val="1829146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Год охраны труд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2033" y="138053"/>
            <a:ext cx="3289847" cy="4659099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347864" y="138053"/>
            <a:ext cx="5688632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ctr">
              <a:spcAft>
                <a:spcPts val="0"/>
              </a:spcAft>
            </a:pPr>
            <a:r>
              <a:rPr lang="ru-RU" sz="1400" b="1" dirty="0" smtClean="0">
                <a:latin typeface="Times New Roman"/>
                <a:ea typeface="Calibri"/>
              </a:rPr>
              <a:t>О </a:t>
            </a:r>
            <a:r>
              <a:rPr lang="ru-RU" sz="1400" b="1" dirty="0">
                <a:latin typeface="Times New Roman"/>
                <a:ea typeface="Calibri"/>
              </a:rPr>
              <a:t>замечаниях и нарушениях, обнаруженных в ходе проверок</a:t>
            </a:r>
            <a:endParaRPr lang="ru-RU" sz="1400" dirty="0">
              <a:latin typeface="Times New Roman"/>
              <a:ea typeface="Times New Roman"/>
            </a:endParaRPr>
          </a:p>
          <a:p>
            <a:pPr marL="457200" algn="just">
              <a:spcAft>
                <a:spcPts val="0"/>
              </a:spcAft>
            </a:pPr>
            <a:r>
              <a:rPr lang="ru-RU" sz="1400" dirty="0">
                <a:latin typeface="Times New Roman"/>
                <a:ea typeface="Calibri"/>
              </a:rPr>
              <a:t> </a:t>
            </a:r>
            <a:endParaRPr lang="ru-RU" sz="1400" dirty="0">
              <a:latin typeface="Times New Roman"/>
              <a:ea typeface="Times New Roman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r>
              <a:rPr lang="ru-RU" sz="1400" dirty="0">
                <a:latin typeface="Times New Roman"/>
                <a:ea typeface="Calibri"/>
              </a:rPr>
              <a:t>Форма журнала </a:t>
            </a:r>
            <a:r>
              <a:rPr lang="ru-RU" sz="1400" dirty="0" smtClean="0">
                <a:latin typeface="Times New Roman"/>
                <a:ea typeface="Calibri"/>
              </a:rPr>
              <a:t>инструктажа </a:t>
            </a:r>
            <a:r>
              <a:rPr lang="ru-RU" sz="1400" dirty="0">
                <a:latin typeface="Times New Roman"/>
                <a:ea typeface="Calibri"/>
              </a:rPr>
              <a:t>на рабочем месте, не соответствует требуемой форме.  </a:t>
            </a:r>
            <a:endParaRPr lang="ru-RU" sz="1400" dirty="0">
              <a:latin typeface="Times New Roman"/>
              <a:ea typeface="Times New Roman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r>
              <a:rPr lang="ru-RU" sz="1400" dirty="0">
                <a:latin typeface="Times New Roman"/>
                <a:ea typeface="Calibri"/>
              </a:rPr>
              <a:t>В журнале первичного инструктажа на рабочем месте  при проведении повторного инструктажа  не указываются  номера инструкций по которым  проводился данный инструктаж. </a:t>
            </a:r>
            <a:endParaRPr lang="ru-RU" sz="1400" dirty="0">
              <a:latin typeface="Times New Roman"/>
              <a:ea typeface="Times New Roman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r>
              <a:rPr lang="ru-RU" sz="1400" dirty="0">
                <a:latin typeface="Times New Roman"/>
                <a:ea typeface="Calibri"/>
              </a:rPr>
              <a:t>Указанный  в журнале вид инструктажа не соответствует проведенному, вместо повторного указан первичный инструктаж.</a:t>
            </a:r>
            <a:endParaRPr lang="ru-RU" sz="1400" dirty="0">
              <a:latin typeface="Times New Roman"/>
              <a:ea typeface="Times New Roman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r>
              <a:rPr lang="ru-RU" sz="1400" dirty="0">
                <a:latin typeface="Times New Roman"/>
                <a:ea typeface="Calibri"/>
              </a:rPr>
              <a:t>Не со всем персоналом  при приеме на работу проводится  стажировка и первичный инструктаж на рабочем месте.</a:t>
            </a:r>
            <a:endParaRPr lang="ru-RU" sz="1400" dirty="0">
              <a:latin typeface="Times New Roman"/>
              <a:ea typeface="Times New Roman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r>
              <a:rPr lang="ru-RU" sz="1400" dirty="0">
                <a:latin typeface="Times New Roman"/>
                <a:ea typeface="Calibri"/>
              </a:rPr>
              <a:t>Отсутствуют приложения к коллективному договору (перечень  профессий  и должностей, по которым положена обязательная выдача средств индивидуальной защиты, а также смывающих и обезвреживающих средств). </a:t>
            </a:r>
            <a:endParaRPr lang="ru-RU" sz="1400" dirty="0">
              <a:latin typeface="Times New Roman"/>
              <a:ea typeface="Times New Roman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r>
              <a:rPr lang="ru-RU" sz="1400" dirty="0">
                <a:latin typeface="Times New Roman"/>
                <a:ea typeface="Calibri"/>
              </a:rPr>
              <a:t>Не проводится ознакомление работников  с инструкциями  по охране труда, которые по данным инструкциям работают.</a:t>
            </a:r>
            <a:endParaRPr lang="ru-RU" sz="1400" dirty="0">
              <a:latin typeface="Times New Roman"/>
              <a:ea typeface="Times New Roman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r>
              <a:rPr lang="ru-RU" sz="1400" dirty="0">
                <a:latin typeface="Times New Roman"/>
                <a:ea typeface="Calibri"/>
              </a:rPr>
              <a:t>Не проводится проверка знаний требований охраны труда  с оформлением протокола установленного образца  в течение первого месяца самостоятельной работы.</a:t>
            </a:r>
            <a:endParaRPr lang="ru-RU" sz="1400" dirty="0">
              <a:latin typeface="Times New Roman"/>
              <a:ea typeface="Times New Roman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r>
              <a:rPr lang="ru-RU" sz="1400" dirty="0">
                <a:latin typeface="Times New Roman"/>
                <a:ea typeface="Calibri"/>
              </a:rPr>
              <a:t>В организации в нарушение требований  назначается лицо, ответственное за электрохозяйство, не имеющее группу допуска по электробезопасности.</a:t>
            </a:r>
            <a:endParaRPr lang="ru-RU" sz="1400" dirty="0">
              <a:latin typeface="Times New Roman"/>
              <a:ea typeface="Times New Roman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r>
              <a:rPr lang="ru-RU" sz="1400" dirty="0">
                <a:solidFill>
                  <a:srgbClr val="000000"/>
                </a:solidFill>
                <a:latin typeface="Times New Roman"/>
                <a:ea typeface="Calibri"/>
              </a:rPr>
              <a:t>В организации отсутствует  ручной инструмент с изолированными рукоятками для электромонтера.</a:t>
            </a:r>
            <a:endParaRPr lang="ru-RU" sz="1400" dirty="0">
              <a:latin typeface="Times New Roman"/>
              <a:ea typeface="Times New Roman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r>
              <a:rPr lang="ru-RU" sz="1400" dirty="0" smtClean="0">
                <a:solidFill>
                  <a:srgbClr val="000000"/>
                </a:solidFill>
                <a:latin typeface="Times New Roman"/>
                <a:ea typeface="Calibri"/>
              </a:rPr>
              <a:t>Не </a:t>
            </a:r>
            <a:r>
              <a:rPr lang="ru-RU" sz="1400" dirty="0">
                <a:solidFill>
                  <a:srgbClr val="000000"/>
                </a:solidFill>
                <a:latin typeface="Times New Roman"/>
                <a:ea typeface="Calibri"/>
              </a:rPr>
              <a:t>проводится  целевой инструктаж с лицами, выполняющими разовые работы, не входящие в постоянный перечень выполняемых работ,  сопровождающими группу при выходе за пределы организации.</a:t>
            </a:r>
            <a:endParaRPr lang="ru-RU" sz="1400" dirty="0">
              <a:latin typeface="Times New Roman"/>
              <a:ea typeface="Times New Roman"/>
            </a:endParaRPr>
          </a:p>
          <a:p>
            <a:pPr marL="457200" indent="-186690" algn="just">
              <a:spcAft>
                <a:spcPts val="0"/>
              </a:spcAft>
            </a:pPr>
            <a:r>
              <a:rPr lang="ru-RU" sz="1400" dirty="0">
                <a:latin typeface="Times New Roman"/>
                <a:ea typeface="Calibri"/>
              </a:rPr>
              <a:t> </a:t>
            </a:r>
            <a:endParaRPr lang="ru-RU" sz="1400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3035138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4365104"/>
            <a:ext cx="769645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Обратите внимание! Государственный стандарт СССР ГОСТ 12.0.004-90 «Система стандартов безопасности труда. Организация обучения безопасности труда. Общие положения</a:t>
            </a:r>
            <a:r>
              <a:rPr lang="ru-RU" dirty="0" smtClean="0"/>
              <a:t>» </a:t>
            </a: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в </a:t>
            </a:r>
            <a:r>
              <a:rPr lang="ru-RU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настоящее время отменен</a:t>
            </a:r>
            <a:r>
              <a:rPr lang="ru-RU" dirty="0"/>
              <a:t>. </a:t>
            </a:r>
            <a:r>
              <a:rPr lang="ru-RU" dirty="0" smtClean="0">
                <a:solidFill>
                  <a:srgbClr val="FF0000"/>
                </a:solidFill>
              </a:rPr>
              <a:t>Действует </a:t>
            </a:r>
            <a:r>
              <a:rPr lang="ru-RU" dirty="0" smtClean="0"/>
              <a:t>"ГОСТ </a:t>
            </a:r>
            <a:r>
              <a:rPr lang="ru-RU" dirty="0"/>
              <a:t>12.0.004-2015. Межгосударственный стандарт. Система стандартов безопасности труда. Организация обучения безопасности труда. Общие положения" (вместе с "Программами обучения безопасности труда") (введен в действие Приказом </a:t>
            </a:r>
            <a:r>
              <a:rPr lang="ru-RU" dirty="0" err="1"/>
              <a:t>Росстандарта</a:t>
            </a:r>
            <a:r>
              <a:rPr lang="ru-RU" dirty="0"/>
              <a:t> от 09.06.2016 N 600-ст)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30437" y="620688"/>
            <a:ext cx="878497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>
              <a:solidFill>
                <a:srgbClr val="FF0000"/>
              </a:solidFill>
              <a:latin typeface="Arial"/>
            </a:endParaRPr>
          </a:p>
          <a:p>
            <a:r>
              <a:rPr lang="ru-RU" dirty="0" smtClean="0">
                <a:solidFill>
                  <a:srgbClr val="000000"/>
                </a:solidFill>
                <a:latin typeface="Arial"/>
              </a:rPr>
              <a:t>В 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настоящее время в Российской Федерации действует единственный основной нормативный документ, регламентирующий требования к осуществлению инструктажей сотрудников и устанавливающих порядок их организации. </a:t>
            </a:r>
            <a:endParaRPr lang="ru-RU" dirty="0" smtClean="0">
              <a:solidFill>
                <a:srgbClr val="000000"/>
              </a:solidFill>
              <a:latin typeface="Arial"/>
            </a:endParaRPr>
          </a:p>
          <a:p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</a:rPr>
              <a:t>Постановление </a:t>
            </a:r>
            <a:r>
              <a:rPr lang="ru-RU" dirty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</a:rPr>
              <a:t>Минтруда РФ и Минобразования РФ от 13 января 2003 г. N 1/29 «Об утверждении Порядка обучения по охране труда и проверки знаний требований охраны труда работников организаций». </a:t>
            </a:r>
            <a:endParaRPr lang="ru-RU" dirty="0" smtClean="0">
              <a:solidFill>
                <a:schemeClr val="tx2">
                  <a:lumMod val="60000"/>
                  <a:lumOff val="40000"/>
                </a:schemeClr>
              </a:solidFill>
              <a:latin typeface="Arial"/>
            </a:endParaRPr>
          </a:p>
          <a:p>
            <a:endParaRPr lang="ru-RU" dirty="0">
              <a:solidFill>
                <a:schemeClr val="tx2">
                  <a:lumMod val="60000"/>
                  <a:lumOff val="40000"/>
                </a:schemeClr>
              </a:solidFill>
              <a:latin typeface="Arial"/>
            </a:endParaRPr>
          </a:p>
          <a:p>
            <a:r>
              <a:rPr lang="ru-RU" dirty="0" smtClean="0">
                <a:solidFill>
                  <a:srgbClr val="000000"/>
                </a:solidFill>
                <a:latin typeface="Arial"/>
              </a:rPr>
              <a:t>Указанный 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документ определяет, кто проводит обучение на рабочем месте, и устанавливает вид инструктажа в зависимости от конкретной ситуации и наличия у сотрудника опыта и знаний в области обеспечения безопасности труда</a:t>
            </a:r>
            <a:r>
              <a:rPr lang="ru-RU" dirty="0" smtClean="0">
                <a:solidFill>
                  <a:srgbClr val="000000"/>
                </a:solidFill>
                <a:latin typeface="Arial"/>
              </a:rPr>
              <a:t>.</a:t>
            </a:r>
            <a:endParaRPr lang="ru-RU" b="0" i="0" dirty="0">
              <a:solidFill>
                <a:srgbClr val="000000"/>
              </a:solidFill>
              <a:effectLst/>
              <a:latin typeface="Arial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55848"/>
            <a:ext cx="648072" cy="648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437" y="4941168"/>
            <a:ext cx="804863" cy="804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948570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s://monitorul.fisc.md/uploads/topics/preview/00/01/37/84/a63dbcf9c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602"/>
            <a:ext cx="9075549" cy="6859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3" descr="logo_profsouz_new_mini_00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88640"/>
            <a:ext cx="1147346" cy="128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3"/>
          <p:cNvSpPr txBox="1">
            <a:spLocks/>
          </p:cNvSpPr>
          <p:nvPr/>
        </p:nvSpPr>
        <p:spPr>
          <a:xfrm>
            <a:off x="1656753" y="613761"/>
            <a:ext cx="7454602" cy="864096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ru-RU" sz="2800" b="1" dirty="0" smtClean="0">
                <a:solidFill>
                  <a:srgbClr val="0070C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Об итогах работы за 2017 года</a:t>
            </a:r>
          </a:p>
          <a:p>
            <a:pPr algn="ctr">
              <a:spcBef>
                <a:spcPct val="0"/>
              </a:spcBef>
              <a:defRPr/>
            </a:pPr>
            <a:endParaRPr lang="ru-RU" sz="2800" b="1" dirty="0" smtClean="0">
              <a:solidFill>
                <a:srgbClr val="0070C0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14516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6957" y="496417"/>
            <a:ext cx="8712968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/>
              <a:t>Их </a:t>
            </a:r>
            <a:r>
              <a:rPr lang="ru-RU" sz="1400" dirty="0"/>
              <a:t>перечень в хронологическом порядке выглядит следующим образом: </a:t>
            </a:r>
            <a:endParaRPr lang="ru-RU" sz="1400" dirty="0" smtClean="0"/>
          </a:p>
          <a:p>
            <a:endParaRPr lang="ru-RU" sz="1400" b="1" dirty="0" smtClean="0"/>
          </a:p>
          <a:p>
            <a:r>
              <a:rPr lang="ru-RU" sz="1400" b="1" dirty="0" smtClean="0">
                <a:solidFill>
                  <a:schemeClr val="accent5">
                    <a:lumMod val="75000"/>
                  </a:schemeClr>
                </a:solidFill>
              </a:rPr>
              <a:t>водный </a:t>
            </a:r>
            <a:r>
              <a:rPr lang="ru-RU" sz="1400" b="1" dirty="0">
                <a:solidFill>
                  <a:schemeClr val="accent5">
                    <a:lumMod val="75000"/>
                  </a:schemeClr>
                </a:solidFill>
              </a:rPr>
              <a:t>инструктаж </a:t>
            </a:r>
            <a:r>
              <a:rPr lang="ru-RU" sz="1400" dirty="0"/>
              <a:t>— проводите с вновь принятыми сотрудниками; командированными в организацию; практикантами и другими лицами, которые принимаются для постоянной или временной работы</a:t>
            </a:r>
          </a:p>
          <a:p>
            <a:endParaRPr lang="ru-RU" sz="1400" dirty="0"/>
          </a:p>
          <a:p>
            <a:r>
              <a:rPr lang="ru-RU" sz="1400" dirty="0" smtClean="0"/>
              <a:t> </a:t>
            </a:r>
            <a:r>
              <a:rPr lang="ru-RU" sz="1400" b="1" dirty="0">
                <a:solidFill>
                  <a:schemeClr val="accent5">
                    <a:lumMod val="75000"/>
                  </a:schemeClr>
                </a:solidFill>
              </a:rPr>
              <a:t>первичный инструктаж 2017 </a:t>
            </a:r>
            <a:r>
              <a:rPr lang="ru-RU" sz="1400" dirty="0"/>
              <a:t>— проводится для сотрудников, которые </a:t>
            </a:r>
            <a:r>
              <a:rPr lang="ru-RU" sz="1400" u="sng" dirty="0"/>
              <a:t>впервые привлекаются к выполнению</a:t>
            </a:r>
            <a:r>
              <a:rPr lang="ru-RU" sz="1400" dirty="0"/>
              <a:t> работ на конкретном производственном участке, непосредственно перед началом таких работ;   </a:t>
            </a:r>
            <a:endParaRPr lang="ru-RU" sz="1400" dirty="0" smtClean="0"/>
          </a:p>
          <a:p>
            <a:endParaRPr lang="ru-RU" sz="1400" dirty="0" smtClean="0"/>
          </a:p>
          <a:p>
            <a:r>
              <a:rPr lang="ru-RU" sz="1400" b="1" dirty="0" smtClean="0">
                <a:solidFill>
                  <a:schemeClr val="accent5">
                    <a:lumMod val="75000"/>
                  </a:schemeClr>
                </a:solidFill>
              </a:rPr>
              <a:t>повторный </a:t>
            </a:r>
            <a:r>
              <a:rPr lang="ru-RU" sz="1400" b="1" dirty="0">
                <a:solidFill>
                  <a:schemeClr val="accent5">
                    <a:lumMod val="75000"/>
                  </a:schemeClr>
                </a:solidFill>
              </a:rPr>
              <a:t>инструктаж </a:t>
            </a:r>
            <a:r>
              <a:rPr lang="ru-RU" sz="1400" dirty="0"/>
              <a:t>— проводится для работников, прошедших первичный инструктаж, </a:t>
            </a:r>
            <a:r>
              <a:rPr lang="ru-RU" sz="1400" dirty="0" smtClean="0"/>
              <a:t>проводите </a:t>
            </a:r>
            <a:r>
              <a:rPr lang="ru-RU" sz="1400" dirty="0"/>
              <a:t>не реже одного раза в полгода по программам, разработанным для первичного инструктажа на рабочем месте</a:t>
            </a:r>
          </a:p>
          <a:p>
            <a:endParaRPr lang="ru-RU" sz="1400" b="1" dirty="0" smtClean="0"/>
          </a:p>
          <a:p>
            <a:r>
              <a:rPr lang="ru-RU" sz="1400" b="1" dirty="0" smtClean="0">
                <a:solidFill>
                  <a:schemeClr val="accent5">
                    <a:lumMod val="75000"/>
                  </a:schemeClr>
                </a:solidFill>
              </a:rPr>
              <a:t>целевой </a:t>
            </a:r>
            <a:r>
              <a:rPr lang="ru-RU" sz="1400" b="1" dirty="0">
                <a:solidFill>
                  <a:schemeClr val="accent5">
                    <a:lumMod val="75000"/>
                  </a:schemeClr>
                </a:solidFill>
              </a:rPr>
              <a:t>инструктаж </a:t>
            </a:r>
            <a:r>
              <a:rPr lang="ru-RU" sz="1400" dirty="0"/>
              <a:t>— организуется при необходимости привлечения сотрудников к выполнению разовых работ, отличных от их обычной трудовой деятельности. В частности, необходимость проведения данного обучения возникает в случае реализации работ по устранению последствий аварийных ситуаций, организации мероприятий массового характера или выполнения трудовых задач, </a:t>
            </a:r>
          </a:p>
          <a:p>
            <a:endParaRPr lang="ru-RU" sz="1400" dirty="0" smtClean="0"/>
          </a:p>
          <a:p>
            <a:r>
              <a:rPr lang="ru-RU" sz="1400" b="1" dirty="0" smtClean="0">
                <a:solidFill>
                  <a:schemeClr val="accent5">
                    <a:lumMod val="75000"/>
                  </a:schemeClr>
                </a:solidFill>
              </a:rPr>
              <a:t>внеплановый </a:t>
            </a:r>
            <a:r>
              <a:rPr lang="ru-RU" sz="1400" b="1" dirty="0">
                <a:solidFill>
                  <a:schemeClr val="accent5">
                    <a:lumMod val="75000"/>
                  </a:schemeClr>
                </a:solidFill>
              </a:rPr>
              <a:t>инструктаж </a:t>
            </a:r>
            <a:r>
              <a:rPr lang="ru-RU" sz="1400" dirty="0"/>
              <a:t>— проводится в случае существенного изменения условий трудового процесса, например, принятия новых нормативных документов, регламентирующих требования к нему, внедрения новых технологий и проч. Кроме того, такой вид инструктажа применяется при выявлении серьезных нарушений требований охраны труда со стороны работников, по требованию надзорных органов либо в случае перерыва в работе продолжительностью более двух </a:t>
            </a:r>
            <a:r>
              <a:rPr lang="ru-RU" sz="1400" dirty="0" smtClean="0"/>
              <a:t>месяцев</a:t>
            </a:r>
            <a:endParaRPr lang="ru-RU" sz="1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627784" y="188640"/>
            <a:ext cx="46215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Виды инструктажей на рабочем месте 2017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79513" y="5013176"/>
            <a:ext cx="862041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В общем случае обучение проводится один </a:t>
            </a:r>
            <a:r>
              <a:rPr lang="ru-RU" dirty="0" smtClean="0"/>
              <a:t>раз, а инструктаж самое меньшее раз в </a:t>
            </a:r>
            <a:r>
              <a:rPr lang="ru-RU" dirty="0"/>
              <a:t>полгода. </a:t>
            </a:r>
            <a:endParaRPr lang="ru-RU" dirty="0" smtClean="0"/>
          </a:p>
          <a:p>
            <a:r>
              <a:rPr lang="ru-RU" dirty="0" smtClean="0"/>
              <a:t>Обучение </a:t>
            </a:r>
            <a:r>
              <a:rPr lang="ru-RU" dirty="0"/>
              <a:t>вновь принятых на работу сотрудников происходит в течение одного месяца с момента оформления на работу. Обратите внимание! </a:t>
            </a:r>
            <a:endParaRPr lang="ru-RU" dirty="0" smtClean="0"/>
          </a:p>
          <a:p>
            <a:r>
              <a:rPr lang="ru-RU" dirty="0" smtClean="0">
                <a:solidFill>
                  <a:srgbClr val="FF0000"/>
                </a:solidFill>
              </a:rPr>
              <a:t>Лица</a:t>
            </a:r>
            <a:r>
              <a:rPr lang="ru-RU" dirty="0">
                <a:solidFill>
                  <a:srgbClr val="FF0000"/>
                </a:solidFill>
              </a:rPr>
              <a:t>, не прошедшие инструктаж в установленном законом порядке, не должны допускаться к выполнению трудовых функций. 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91753"/>
            <a:ext cx="432048" cy="4823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736048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43000" y="201414"/>
            <a:ext cx="734481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200" b="1" dirty="0" smtClean="0">
                <a:solidFill>
                  <a:srgbClr val="0000FF"/>
                </a:solidFill>
              </a:rPr>
              <a:t> </a:t>
            </a:r>
            <a:endParaRPr lang="ru-RU" sz="3200" b="1" dirty="0">
              <a:solidFill>
                <a:srgbClr val="0000FF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95400" y="353814"/>
            <a:ext cx="734481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600" b="1" dirty="0">
                <a:solidFill>
                  <a:srgbClr val="0000FF"/>
                </a:solidFill>
              </a:rPr>
              <a:t>Форма журнала </a:t>
            </a:r>
            <a:r>
              <a:rPr lang="ru-RU" sz="1600" b="1" dirty="0" smtClean="0">
                <a:solidFill>
                  <a:srgbClr val="0000FF"/>
                </a:solidFill>
              </a:rPr>
              <a:t>инструктажа </a:t>
            </a:r>
            <a:r>
              <a:rPr lang="ru-RU" sz="1600" b="1" dirty="0">
                <a:solidFill>
                  <a:srgbClr val="0000FF"/>
                </a:solidFill>
              </a:rPr>
              <a:t>на рабочем месте, не соответствует требуемой форме.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07504" y="946920"/>
            <a:ext cx="878497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Рассматриваемый документ применяется </a:t>
            </a:r>
            <a:r>
              <a:rPr lang="ru-RU" dirty="0" smtClean="0"/>
              <a:t>в </a:t>
            </a:r>
            <a:r>
              <a:rPr lang="ru-RU" dirty="0"/>
              <a:t>целях учета инструктажей всех типов, </a:t>
            </a:r>
            <a:r>
              <a:rPr lang="ru-RU" dirty="0" smtClean="0">
                <a:solidFill>
                  <a:srgbClr val="FF0000"/>
                </a:solidFill>
              </a:rPr>
              <a:t>кроме вводного и целевого</a:t>
            </a:r>
            <a:r>
              <a:rPr lang="ru-RU" dirty="0" smtClean="0"/>
              <a:t>, </a:t>
            </a:r>
            <a:r>
              <a:rPr lang="ru-RU" dirty="0"/>
              <a:t>т. е. в целях учета первичного, повторного, а также внепланового инструктажа. Для отражения проведенных вводных инструктажей используется другой журнал.</a:t>
            </a:r>
          </a:p>
          <a:p>
            <a:r>
              <a:rPr lang="ru-RU" dirty="0" smtClean="0"/>
              <a:t>Кроме </a:t>
            </a:r>
            <a:r>
              <a:rPr lang="ru-RU" dirty="0"/>
              <a:t>того, в журнале первичного, повторного и внепланового инструктажа фиксируются сведения о стажировках. </a:t>
            </a:r>
            <a:endParaRPr lang="ru-RU" dirty="0" smtClean="0"/>
          </a:p>
          <a:p>
            <a:r>
              <a:rPr lang="ru-RU" dirty="0" smtClean="0"/>
              <a:t>Журнал </a:t>
            </a:r>
            <a:r>
              <a:rPr lang="ru-RU" dirty="0"/>
              <a:t>должен храниться в реестрах кадровой службы в течение 10 лет.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9130972"/>
              </p:ext>
            </p:extLst>
          </p:nvPr>
        </p:nvGraphicFramePr>
        <p:xfrm>
          <a:off x="210616" y="3284984"/>
          <a:ext cx="8825880" cy="3252976"/>
        </p:xfrm>
        <a:graphic>
          <a:graphicData uri="http://schemas.openxmlformats.org/drawingml/2006/table">
            <a:tbl>
              <a:tblPr/>
              <a:tblGrid>
                <a:gridCol w="735490"/>
                <a:gridCol w="735490"/>
                <a:gridCol w="735490"/>
                <a:gridCol w="735490"/>
                <a:gridCol w="735490"/>
                <a:gridCol w="735490"/>
                <a:gridCol w="735490"/>
                <a:gridCol w="735490"/>
                <a:gridCol w="735490"/>
                <a:gridCol w="735490"/>
                <a:gridCol w="735490"/>
                <a:gridCol w="735490"/>
              </a:tblGrid>
              <a:tr h="1764790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Verdana"/>
                          <a:ea typeface="Times New Roman"/>
                        </a:rPr>
                        <a:t>Дата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Verdana"/>
                          <a:ea typeface="Times New Roman"/>
                        </a:rPr>
                        <a:t>Фамилия, имя, отчество инструктируемого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Verdana"/>
                          <a:ea typeface="Times New Roman"/>
                        </a:rPr>
                        <a:t>Год рождения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Verdana"/>
                          <a:ea typeface="Times New Roman"/>
                        </a:rPr>
                        <a:t>Профессия, должность инструктируемого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Verdana"/>
                          <a:ea typeface="Times New Roman"/>
                        </a:rPr>
                        <a:t>Вид инструктажа (первичный, на рабочем месте, повторный, внеплановый)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Verdana"/>
                          <a:ea typeface="Times New Roman"/>
                        </a:rPr>
                        <a:t>Причина проведения внепланового инструктажа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Verdana"/>
                          <a:ea typeface="Times New Roman"/>
                        </a:rPr>
                        <a:t>Фамилия, инициалы, должность инструктирующего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Verdana"/>
                          <a:ea typeface="Times New Roman"/>
                        </a:rPr>
                        <a:t>Подпись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Verdana"/>
                          <a:ea typeface="Times New Roman"/>
                        </a:rPr>
                        <a:t>Стажировка на рабочем месте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Verdana"/>
                          <a:ea typeface="Times New Roman"/>
                        </a:rPr>
                        <a:t>инструктирующего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Verdana"/>
                          <a:ea typeface="Times New Roman"/>
                        </a:rPr>
                        <a:t>инструктируемого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Verdana"/>
                          <a:ea typeface="Times New Roman"/>
                        </a:rPr>
                        <a:t>Количество смен (с ... по ...)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Verdana"/>
                          <a:ea typeface="Times New Roman"/>
                        </a:rPr>
                        <a:t>Стажировку прошел (подпись рабочего)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Verdana"/>
                          <a:ea typeface="Times New Roman"/>
                        </a:rPr>
                        <a:t>Знания проверил, допуск к работе произвел (подпись, дата)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Verdana"/>
                          <a:ea typeface="Times New Roman"/>
                        </a:rPr>
                        <a:t>1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Verdana"/>
                          <a:ea typeface="Times New Roman"/>
                        </a:rPr>
                        <a:t>2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Verdana"/>
                          <a:ea typeface="Times New Roman"/>
                        </a:rPr>
                        <a:t>3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Verdana"/>
                          <a:ea typeface="Times New Roman"/>
                        </a:rPr>
                        <a:t>4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Verdana"/>
                          <a:ea typeface="Times New Roman"/>
                        </a:rPr>
                        <a:t>5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Verdana"/>
                          <a:ea typeface="Times New Roman"/>
                        </a:rPr>
                        <a:t>6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Verdana"/>
                          <a:ea typeface="Times New Roman"/>
                        </a:rPr>
                        <a:t>7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Verdana"/>
                          <a:ea typeface="Times New Roman"/>
                        </a:rPr>
                        <a:t>8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Verdana"/>
                          <a:ea typeface="Times New Roman"/>
                        </a:rPr>
                        <a:t>9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Verdana"/>
                          <a:ea typeface="Times New Roman"/>
                        </a:rPr>
                        <a:t>10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Verdana"/>
                          <a:ea typeface="Times New Roman"/>
                        </a:rPr>
                        <a:t>11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Verdana"/>
                          <a:ea typeface="Times New Roman"/>
                        </a:rPr>
                        <a:t>12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Verdana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Verdana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Verdana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Verdana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Verdana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Verdana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Verdana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Verdana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Verdana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Verdana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Verdana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Verdana"/>
                          <a:ea typeface="Times New Roman"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08794"/>
            <a:ext cx="432048" cy="4823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11760" y="332656"/>
            <a:ext cx="495892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ru-RU" sz="2800" b="1" dirty="0" smtClean="0">
                <a:solidFill>
                  <a:srgbClr val="FF0000"/>
                </a:solidFill>
              </a:rPr>
              <a:t>Стажировка на рабочем месте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764704"/>
            <a:ext cx="864096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ru-RU" u="sng" dirty="0" smtClean="0">
                <a:hlinkClick r:id="rId2"/>
              </a:rPr>
              <a:t>Ч. 3 ст. 225 ТК РФ</a:t>
            </a:r>
            <a:r>
              <a:rPr lang="ru-RU" dirty="0" smtClean="0"/>
              <a:t> устанавливает обязанность работодателя в отношении лиц, трудоустраивающихся на работу с вредными/опасными условиями труда (ниже — УТ):</a:t>
            </a:r>
          </a:p>
          <a:p>
            <a:pPr algn="just" fontAlgn="base">
              <a:buFont typeface="Arial" pitchFamily="34" charset="0"/>
              <a:buChar char="•"/>
            </a:pPr>
            <a:r>
              <a:rPr lang="ru-RU" dirty="0" smtClean="0"/>
              <a:t>обучить их безопасным методам и способам работ;</a:t>
            </a:r>
          </a:p>
          <a:p>
            <a:pPr algn="just" fontAlgn="base">
              <a:buFont typeface="Arial" pitchFamily="34" charset="0"/>
              <a:buChar char="•"/>
            </a:pPr>
            <a:r>
              <a:rPr lang="ru-RU" dirty="0" smtClean="0"/>
              <a:t>провести для них индивидуальную стажировку на рабочем месте;</a:t>
            </a:r>
          </a:p>
          <a:p>
            <a:pPr algn="just" fontAlgn="base">
              <a:buFont typeface="Arial" pitchFamily="34" charset="0"/>
              <a:buChar char="•"/>
            </a:pPr>
            <a:r>
              <a:rPr lang="ru-RU" dirty="0" smtClean="0"/>
              <a:t>обеспечить сдачу ими экзамена по итогам обучения и стажировки.</a:t>
            </a:r>
          </a:p>
          <a:p>
            <a:pPr algn="just" fontAlgn="base"/>
            <a:r>
              <a:rPr lang="ru-RU" dirty="0" smtClean="0"/>
              <a:t>Производственные факторы и работы, относящиеся к вредным/опасным, перечислены в </a:t>
            </a:r>
            <a:r>
              <a:rPr lang="ru-RU" u="sng" dirty="0" smtClean="0">
                <a:hlinkClick r:id="rId3"/>
              </a:rPr>
              <a:t>Перечне</a:t>
            </a:r>
            <a:r>
              <a:rPr lang="ru-RU" dirty="0" smtClean="0"/>
              <a:t>, утв. Приказом </a:t>
            </a:r>
            <a:r>
              <a:rPr lang="ru-RU" dirty="0" err="1" smtClean="0"/>
              <a:t>Минздравсоцразвития</a:t>
            </a:r>
            <a:r>
              <a:rPr lang="ru-RU" dirty="0" smtClean="0"/>
              <a:t> России от 12.04.2011 N 302н.</a:t>
            </a:r>
          </a:p>
          <a:p>
            <a:pPr algn="just" fontAlgn="base"/>
            <a:r>
              <a:rPr lang="ru-RU" dirty="0" smtClean="0"/>
              <a:t> В частности, там упомянуты работы на высоте, на определенных электроустановках, в особых географических регионах, работы на </a:t>
            </a:r>
            <a:r>
              <a:rPr lang="ru-RU" dirty="0" err="1" smtClean="0"/>
              <a:t>взрыво</a:t>
            </a:r>
            <a:r>
              <a:rPr lang="ru-RU" dirty="0" smtClean="0"/>
              <a:t>- и пожароопасных производствах, работы в аварийно-спасательных и пожарных службах, подводные, подземные работы и пр.</a:t>
            </a:r>
          </a:p>
          <a:p>
            <a:pPr algn="just" fontAlgn="base"/>
            <a:r>
              <a:rPr lang="ru-RU" dirty="0" smtClean="0"/>
              <a:t>Вопросы обучения и стажировки лиц, поступающих на такие условия работы, регламентируются действующим с 01.03.2017 </a:t>
            </a:r>
            <a:r>
              <a:rPr lang="ru-RU" u="sng" dirty="0" err="1" smtClean="0">
                <a:hlinkClick r:id="rId4"/>
              </a:rPr>
              <a:t>ГОСТом</a:t>
            </a:r>
            <a:r>
              <a:rPr lang="ru-RU" u="sng" dirty="0" smtClean="0">
                <a:hlinkClick r:id="rId4"/>
              </a:rPr>
              <a:t> 12.0.004-2015</a:t>
            </a:r>
            <a:r>
              <a:rPr lang="ru-RU" dirty="0" smtClean="0"/>
              <a:t>, а также </a:t>
            </a:r>
            <a:r>
              <a:rPr lang="ru-RU" u="sng" dirty="0" smtClean="0">
                <a:hlinkClick r:id="rId5"/>
              </a:rPr>
              <a:t>Постановлением Минтруда и Минобразования РФ от 13.01.2003 N 1/29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62465" name="Rectangle 1"/>
          <p:cNvSpPr>
            <a:spLocks noChangeArrowheads="1"/>
          </p:cNvSpPr>
          <p:nvPr/>
        </p:nvSpPr>
        <p:spPr bwMode="auto">
          <a:xfrm>
            <a:off x="0" y="5333147"/>
            <a:ext cx="7740352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429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Информационный листок «Скорая правовая помощь». 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3429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Выпуск №1 (2017г.)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3429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Стажировка на рабочем месте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www.erbp.ru/system/images/uploads/2502-original-1.png?148766502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052736"/>
            <a:ext cx="8735114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295" y="91752"/>
            <a:ext cx="667321" cy="7449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9565667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http://usn.berator.ru/upload/iblock/2da/2da80c9c5e47a5ae511aed52dfc39115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764704"/>
            <a:ext cx="8424936" cy="4888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799" y="91752"/>
            <a:ext cx="602817" cy="672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41295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autoexpertnost.ru/wp-content/uploads/2017/07/%D0%9D%D0%BE%D0%B2%D0%B0%D1%8F-%D0%BE%D1%82%D1%87%D1%91%D1%82%D0%BD%D0%BE%D1%81%D1%82%D1%8C-%D0%B2-%D0%9F%D0%A4%D0%A0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609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3" descr="logo_profsouz_new_mini_00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88640"/>
            <a:ext cx="1147346" cy="128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3"/>
          <p:cNvSpPr txBox="1">
            <a:spLocks/>
          </p:cNvSpPr>
          <p:nvPr/>
        </p:nvSpPr>
        <p:spPr>
          <a:xfrm>
            <a:off x="897201" y="5157192"/>
            <a:ext cx="7454602" cy="864096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ru-RU" sz="3200" b="1" dirty="0">
                <a:solidFill>
                  <a:srgbClr val="00B05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О </a:t>
            </a:r>
            <a:r>
              <a:rPr lang="ru-RU" sz="3200" b="1" dirty="0" smtClean="0">
                <a:solidFill>
                  <a:srgbClr val="00B05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результатах проверок правовой инспекции</a:t>
            </a:r>
          </a:p>
        </p:txBody>
      </p:sp>
    </p:spTree>
    <p:extLst>
      <p:ext uri="{BB962C8B-B14F-4D97-AF65-F5344CB8AC3E}">
        <p14:creationId xmlns:p14="http://schemas.microsoft.com/office/powerpoint/2010/main" val="908127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1" name="Picture 5" descr="http://www.centrmag.ru/catalog/v11_171014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88" t="5746" r="7090" b="3260"/>
          <a:stretch/>
        </p:blipFill>
        <p:spPr bwMode="auto">
          <a:xfrm>
            <a:off x="61231" y="3035031"/>
            <a:ext cx="1843525" cy="2801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88640"/>
            <a:ext cx="6792862" cy="63132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1080120" cy="11995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384939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332656"/>
            <a:ext cx="820891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B050"/>
                </a:solidFill>
              </a:rPr>
              <a:t>Единые рекомендации по установлению на федеральном, региональном и местном уровнях систем оплаты труда работников государственных и муниципальных учреждений на 2018 год</a:t>
            </a:r>
            <a:r>
              <a:rPr lang="ru-RU" dirty="0"/>
              <a:t>, утвержденные Российской трехсторонней комиссией по регулированию социально-трудовых отношений 22 декабря 2017 г., протокол № </a:t>
            </a:r>
            <a:r>
              <a:rPr lang="ru-RU" dirty="0" smtClean="0"/>
              <a:t>11</a:t>
            </a:r>
            <a:endParaRPr lang="ru-RU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916832"/>
            <a:ext cx="3438555" cy="444949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772433" y="1628800"/>
            <a:ext cx="4680520" cy="19697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/>
              <a:t>предложено при формировании систем оплаты труда педагогических и иных работников сферы образования в 2018 году </a:t>
            </a:r>
            <a:r>
              <a:rPr lang="ru-RU" sz="1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не допускать снижения уровня заработной платы работников образовательных учреждений, в том числе педагогических работников, достигнутого в 2017 году </a:t>
            </a:r>
            <a:r>
              <a:rPr lang="ru-RU" sz="1400" dirty="0"/>
              <a:t>и определяемого на основе статистических данных Федеральной службы государственной </a:t>
            </a:r>
            <a:r>
              <a:rPr lang="ru-RU" sz="1400" dirty="0" smtClean="0"/>
              <a:t>статистики</a:t>
            </a:r>
          </a:p>
          <a:p>
            <a:endParaRPr lang="ru-RU" sz="1200" dirty="0"/>
          </a:p>
          <a:p>
            <a:endParaRPr lang="ru-RU" sz="12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899709" y="3428999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dirty="0"/>
              <a:t>на установление размеров окладов (должностных окладов), ставок заработной платы работников направлялось </a:t>
            </a:r>
            <a:r>
              <a:rPr lang="ru-RU" sz="1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не менее 70 процентов фонда оплаты труда организации</a:t>
            </a:r>
            <a:r>
              <a:rPr lang="ru-RU" sz="1200" b="1" dirty="0"/>
              <a:t>;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921180" y="4550440"/>
            <a:ext cx="4572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уточнение правил применения повышающих коэффициентов  и (или) повышений</a:t>
            </a:r>
            <a:r>
              <a:rPr lang="ru-RU" sz="1400" dirty="0"/>
              <a:t>, устанавливаемых в процентах (в абсолютных величинах) </a:t>
            </a:r>
            <a:r>
              <a:rPr lang="ru-RU" sz="1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за наличие квалификационной категории</a:t>
            </a:r>
            <a:r>
              <a:rPr lang="ru-RU" sz="1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,</a:t>
            </a:r>
            <a:r>
              <a:rPr lang="ru-RU" sz="1400" dirty="0"/>
              <a:t> а также по иным основаниям при оплате труда педагогических работников, для которых установлены нормы часов учебной (преподавательской) или педагогической работы за ставку заработной платы.</a:t>
            </a:r>
          </a:p>
        </p:txBody>
      </p:sp>
    </p:spTree>
    <p:extLst>
      <p:ext uri="{BB962C8B-B14F-4D97-AF65-F5344CB8AC3E}">
        <p14:creationId xmlns:p14="http://schemas.microsoft.com/office/powerpoint/2010/main" val="42570811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1" y="116633"/>
            <a:ext cx="4752527" cy="6737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Заголовок 3"/>
          <p:cNvSpPr txBox="1">
            <a:spLocks/>
          </p:cNvSpPr>
          <p:nvPr/>
        </p:nvSpPr>
        <p:spPr>
          <a:xfrm>
            <a:off x="5580112" y="260648"/>
            <a:ext cx="3168352" cy="792088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ru-RU" sz="2800" b="1" dirty="0">
                <a:solidFill>
                  <a:srgbClr val="0070C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О </a:t>
            </a:r>
            <a:r>
              <a:rPr lang="ru-RU" sz="2800" b="1" dirty="0" smtClean="0">
                <a:solidFill>
                  <a:srgbClr val="0070C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проведении мониторинга</a:t>
            </a:r>
          </a:p>
          <a:p>
            <a:pPr marL="342900" indent="-342900">
              <a:spcBef>
                <a:spcPct val="0"/>
              </a:spcBef>
              <a:buAutoNum type="arabicPeriod"/>
              <a:defRPr/>
            </a:pPr>
            <a:r>
              <a:rPr lang="ru-RU" sz="1600" b="1" dirty="0" smtClean="0">
                <a:solidFill>
                  <a:srgbClr val="0070C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Провести мониторинг в ОУ до 05.02.2018 г.</a:t>
            </a:r>
          </a:p>
          <a:p>
            <a:pPr marL="342900" indent="-342900">
              <a:spcBef>
                <a:spcPct val="0"/>
              </a:spcBef>
              <a:buAutoNum type="arabicPeriod"/>
              <a:defRPr/>
            </a:pPr>
            <a:r>
              <a:rPr lang="ru-RU" sz="1600" b="1" dirty="0" smtClean="0">
                <a:solidFill>
                  <a:srgbClr val="0070C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Результаты прислать в электронном виде на адрес:</a:t>
            </a:r>
          </a:p>
          <a:p>
            <a:pPr>
              <a:spcBef>
                <a:spcPct val="0"/>
              </a:spcBef>
              <a:defRPr/>
            </a:pPr>
            <a:r>
              <a:rPr lang="en-US" sz="1600" b="1" dirty="0" smtClean="0">
                <a:solidFill>
                  <a:srgbClr val="00B05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kirovskiyraykom@mail.ru</a:t>
            </a:r>
            <a:r>
              <a:rPr lang="ru-RU" sz="1600" b="1" dirty="0" smtClean="0">
                <a:solidFill>
                  <a:srgbClr val="00B05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9431340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holidaydays.ru/wp-content/uploads/2014/09/3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6" name="Заголовок 3"/>
          <p:cNvSpPr txBox="1">
            <a:spLocks/>
          </p:cNvSpPr>
          <p:nvPr/>
        </p:nvSpPr>
        <p:spPr>
          <a:xfrm>
            <a:off x="899592" y="2852936"/>
            <a:ext cx="7454602" cy="864096"/>
          </a:xfrm>
          <a:prstGeom prst="rect">
            <a:avLst/>
          </a:prstGeom>
        </p:spPr>
        <p:txBody>
          <a:bodyPr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3600" b="1" dirty="0">
                <a:solidFill>
                  <a:srgbClr val="00B05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О мероприятиях</a:t>
            </a:r>
            <a:r>
              <a:rPr lang="ru-RU" sz="3600" b="1" dirty="0" smtClean="0">
                <a:solidFill>
                  <a:srgbClr val="00B05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,</a:t>
            </a:r>
          </a:p>
          <a:p>
            <a:pPr lvl="0" algn="ctr">
              <a:spcBef>
                <a:spcPct val="0"/>
              </a:spcBef>
              <a:defRPr/>
            </a:pPr>
            <a:r>
              <a:rPr lang="ru-RU" sz="3600" b="1" dirty="0" smtClean="0">
                <a:solidFill>
                  <a:srgbClr val="00B05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ru-RU" sz="3600" b="1" dirty="0">
                <a:solidFill>
                  <a:srgbClr val="00B05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посвященных </a:t>
            </a:r>
            <a:endParaRPr lang="ru-RU" sz="3600" b="1" dirty="0" smtClean="0">
              <a:solidFill>
                <a:srgbClr val="00B050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lvl="0" algn="ctr">
              <a:spcBef>
                <a:spcPct val="0"/>
              </a:spcBef>
              <a:defRPr/>
            </a:pPr>
            <a:r>
              <a:rPr lang="ru-RU" sz="3600" b="1" dirty="0" smtClean="0">
                <a:solidFill>
                  <a:srgbClr val="00B05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8 марта и 23 февраля</a:t>
            </a:r>
            <a:endParaRPr lang="ru-RU" sz="3600" b="1" dirty="0">
              <a:solidFill>
                <a:srgbClr val="00B050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3" name="Рисунок 3" descr="logo_profsouz_new_mini_00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404664"/>
            <a:ext cx="954061" cy="106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34811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611560" y="908722"/>
          <a:ext cx="5472608" cy="4652763"/>
        </p:xfrm>
        <a:graphic>
          <a:graphicData uri="http://schemas.openxmlformats.org/drawingml/2006/table">
            <a:tbl>
              <a:tblPr/>
              <a:tblGrid>
                <a:gridCol w="5472608"/>
              </a:tblGrid>
              <a:tr h="358741">
                <a:tc>
                  <a:txBody>
                    <a:bodyPr/>
                    <a:lstStyle/>
                    <a:p>
                      <a:pPr algn="l" fontAlgn="t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МАОУ гимназия № 37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58741">
                <a:tc>
                  <a:txBody>
                    <a:bodyPr/>
                    <a:lstStyle/>
                    <a:p>
                      <a:pPr algn="l" fontAlgn="t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МАОУ Лицей № 88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58741">
                <a:tc>
                  <a:txBody>
                    <a:bodyPr/>
                    <a:lstStyle/>
                    <a:p>
                      <a:pPr algn="l" fontAlgn="t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МАОУ гимназия № 108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58741">
                <a:tc>
                  <a:txBody>
                    <a:bodyPr/>
                    <a:lstStyle/>
                    <a:p>
                      <a:pPr algn="l" fontAlgn="t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МАОУ СОШ № 157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58741">
                <a:tc>
                  <a:txBody>
                    <a:bodyPr/>
                    <a:lstStyle/>
                    <a:p>
                      <a:pPr algn="l" fontAlgn="t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МАДОУ </a:t>
                      </a:r>
                      <a:r>
                        <a:rPr lang="ru-RU" sz="20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ЦРР-детский</a:t>
                      </a:r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сад №104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58741">
                <a:tc>
                  <a:txBody>
                    <a:bodyPr/>
                    <a:lstStyle/>
                    <a:p>
                      <a:pPr algn="l" fontAlgn="t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МБДОУ- детский сад № 109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58741">
                <a:tc>
                  <a:txBody>
                    <a:bodyPr/>
                    <a:lstStyle/>
                    <a:p>
                      <a:pPr algn="l" fontAlgn="t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МАДОУ детский сад № 145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58741">
                <a:tc>
                  <a:txBody>
                    <a:bodyPr/>
                    <a:lstStyle/>
                    <a:p>
                      <a:pPr algn="l" fontAlgn="t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МАДОУ -детский сад № 180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58741">
                <a:tc>
                  <a:txBody>
                    <a:bodyPr/>
                    <a:lstStyle/>
                    <a:p>
                      <a:pPr algn="l" fontAlgn="t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МАДОУ детский сад № 299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58741">
                <a:tc>
                  <a:txBody>
                    <a:bodyPr/>
                    <a:lstStyle/>
                    <a:p>
                      <a:pPr algn="l" fontAlgn="t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МБДОУ детский сад № 332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58741">
                <a:tc>
                  <a:txBody>
                    <a:bodyPr/>
                    <a:lstStyle/>
                    <a:p>
                      <a:pPr algn="l" fontAlgn="t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МАДОУ- детский сад № 501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706612">
                <a:tc>
                  <a:txBody>
                    <a:bodyPr/>
                    <a:lstStyle/>
                    <a:p>
                      <a:pPr algn="l" fontAlgn="t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МБДОУ -детский сад присмотра и </a:t>
                      </a:r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оздоровления </a:t>
                      </a:r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№ 520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943000" y="201414"/>
            <a:ext cx="734481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200" b="1" dirty="0" smtClean="0">
                <a:solidFill>
                  <a:srgbClr val="0000FF"/>
                </a:solidFill>
              </a:rPr>
              <a:t>Не сдали матрицу за 2017 год</a:t>
            </a:r>
            <a:endParaRPr lang="ru-RU" sz="3200" b="1" dirty="0">
              <a:solidFill>
                <a:srgbClr val="0000FF"/>
              </a:solidFill>
            </a:endParaRPr>
          </a:p>
        </p:txBody>
      </p:sp>
      <p:pic>
        <p:nvPicPr>
          <p:cNvPr id="34818" name="Picture 2" descr="http://dermatolog03.ru/wp-content/uploads/2017/02/%D0%B2%D0%BE%D1%81%D0%BA%D0%BB%D0%B8%D1%86%D0%B0%D1%82%D0%B5%D0%BB%D1%8C%D0%BD%D1%8B%D0%B9-%D0%B7%D0%BD%D0%B0%D0%BA.jpg"/>
          <p:cNvPicPr>
            <a:picLocks noChangeAspect="1" noChangeArrowheads="1"/>
          </p:cNvPicPr>
          <p:nvPr/>
        </p:nvPicPr>
        <p:blipFill>
          <a:blip r:embed="rId2" cstate="print"/>
          <a:srcRect l="22481" r="30207"/>
          <a:stretch>
            <a:fillRect/>
          </a:stretch>
        </p:blipFill>
        <p:spPr bwMode="auto">
          <a:xfrm>
            <a:off x="6516217" y="692696"/>
            <a:ext cx="1800200" cy="506649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0" y="-164559"/>
            <a:ext cx="9144000" cy="5109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40000"/>
                    <a:lumOff val="60000"/>
                  </a:schemeClr>
                </a:solidFill>
                <a:effectLst/>
                <a:latin typeface="Franklin Gothic Demi" pitchFamily="34" charset="0"/>
                <a:ea typeface="Times New Roman" pitchFamily="18" charset="0"/>
                <a:cs typeface="Times New Roman" pitchFamily="18" charset="0"/>
              </a:rPr>
              <a:t>Горячий источник + </a:t>
            </a: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Franklin Gothic Demi" pitchFamily="34" charset="0"/>
                <a:ea typeface="Times New Roman" pitchFamily="18" charset="0"/>
                <a:cs typeface="Times New Roman" pitchFamily="18" charset="0"/>
              </a:rPr>
              <a:t>сыроварня</a:t>
            </a:r>
            <a:endParaRPr lang="ru-RU" sz="600" dirty="0" smtClean="0">
              <a:solidFill>
                <a:srgbClr val="FFC000"/>
              </a:solidFill>
              <a:latin typeface="Franklin Gothic Dem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Дата экскурсии: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03 марта 2018 года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12:00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 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Выезд из Екатеринбурга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12:00 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13:30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Дорога в Реж на горячие источники. По пути: рассказ экскурсовода, просмотр тематических фильмов.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13.30 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17.30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Купание в термальных бассейнах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Баден-Баден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4 часа (внутренний бассейн в помещении с температурой воды +33°С, открытый бассейн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температурой воды +39°С, 8 гидромассажей спины, 2 водопада и зона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аэромассажей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сауна финская, русская баня и купель с холодной водой. Также, в комплексе бассейнов находятся: комфортные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зоны отдыха, кафе).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17:30 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18:00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 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Переезд в г.Реж.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18.00 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20.00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Экскурсия на сыроварню. Экскурсы в сыроделие проводятся в дегустационном зале, в котором предоставлена возможность увидеть производство через витринное стекло.</a:t>
            </a:r>
            <a:b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Экскурсовод подробно расскажет о истории сыроделия, видах и технологии изготовления сыра.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Дегустация 12 видов сыров, находящихся в данный момент на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производстве. В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сырной тарелке также будут представлены мед (нашего региона), орехи и виноград. Из напитков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Иван-чай  (с собой на дегустацию можно взять вино).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После экскурсии посещение сырной лавки, где будет предоставлена возможность приобрести сыры.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21.30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Прибытие в Екатеринбург (время указано ориентировочное).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Стоимость программы - 2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300 руб./чел.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стоимость включено: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проезд на комфортабельном автобусе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1C1C1C"/>
                </a:solidFill>
                <a:effectLst/>
                <a:latin typeface="inherit"/>
                <a:ea typeface="Times New Roman" pitchFamily="18" charset="0"/>
                <a:cs typeface="Arial" pitchFamily="34" charset="0"/>
              </a:rPr>
              <a:t>сопровождение гида-экскурсовода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1C1C1C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1C1C1C"/>
                </a:solidFill>
                <a:effectLst/>
                <a:latin typeface="inherit"/>
                <a:ea typeface="Times New Roman" pitchFamily="18" charset="0"/>
                <a:cs typeface="Arial" pitchFamily="34" charset="0"/>
              </a:rPr>
              <a:t>входные билеты в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rgbClr val="1C1C1C"/>
                </a:solidFill>
                <a:effectLst/>
                <a:latin typeface="inherit"/>
                <a:ea typeface="Times New Roman" pitchFamily="18" charset="0"/>
                <a:cs typeface="Arial" pitchFamily="34" charset="0"/>
              </a:rPr>
              <a:t>аквакомплекс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1C1C1C"/>
                </a:solidFill>
                <a:effectLst/>
                <a:latin typeface="inherit"/>
                <a:ea typeface="Times New Roman" pitchFamily="18" charset="0"/>
                <a:cs typeface="Arial" pitchFamily="34" charset="0"/>
              </a:rPr>
              <a:t>, сауны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1C1C1C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1C1C1C"/>
                </a:solidFill>
                <a:effectLst/>
                <a:latin typeface="inherit"/>
                <a:ea typeface="Times New Roman" pitchFamily="18" charset="0"/>
                <a:cs typeface="Arial" pitchFamily="34" charset="0"/>
              </a:rPr>
              <a:t>экскурсионная программа на сыроварню с дегустацией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 descr="Жесткий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848" y="4725144"/>
            <a:ext cx="2520280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5" y="4725144"/>
            <a:ext cx="2952327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travel-ural.ru/wp-content/uploads/2016/09/20161004_125536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6136" y="3284984"/>
            <a:ext cx="3168352" cy="1734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Свежий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96136" y="5085184"/>
            <a:ext cx="3193276" cy="1593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https://docviewer.yandex.ru/view/0/htmlimage?id=515p-2kv6xkmgqr9gsuvb0coaxo9tfmi1akq1doi9x8z87eaxljxrwfwboyvso8gwnrnh5s781vogmfp2mnospr40a0lw33ps3gguint&amp;name=image-BPANenTTaxcNyleUTQ.jpg&amp;dsid=2ba87525783f3d0289ac4b277100704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1" y="4437112"/>
            <a:ext cx="2593180" cy="2000673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79512" y="620688"/>
            <a:ext cx="8424936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b="1" dirty="0" smtClean="0">
                <a:solidFill>
                  <a:srgbClr val="FF0000"/>
                </a:solidFill>
              </a:rPr>
              <a:t>03 марта 2018 года </a:t>
            </a:r>
            <a:r>
              <a:rPr lang="ru-RU" dirty="0" smtClean="0"/>
              <a:t>11.00 </a:t>
            </a:r>
            <a:r>
              <a:rPr lang="ru-RU" dirty="0" smtClean="0">
                <a:hlinkClick r:id="rId3"/>
              </a:rPr>
              <a:t>Выезд из Екатеринбурга</a:t>
            </a:r>
            <a:r>
              <a:rPr lang="ru-RU" dirty="0" smtClean="0"/>
              <a:t> По пути следования развлекательная программа. В пути ориентировочно — 2 часа.</a:t>
            </a:r>
          </a:p>
          <a:p>
            <a:pPr fontAlgn="base"/>
            <a:r>
              <a:rPr lang="ru-RU" dirty="0" smtClean="0"/>
              <a:t>Экскурсия на кузню с мастер-классом по ковке подковы</a:t>
            </a:r>
          </a:p>
          <a:p>
            <a:pPr fontAlgn="base"/>
            <a:r>
              <a:rPr lang="ru-RU" dirty="0" smtClean="0"/>
              <a:t>Посещение овчарни и общение с маленькими ягнятами</a:t>
            </a:r>
          </a:p>
          <a:p>
            <a:pPr fontAlgn="base"/>
            <a:r>
              <a:rPr lang="ru-RU" dirty="0" smtClean="0"/>
              <a:t>Экскурсия на действующую ветряную мельницу</a:t>
            </a:r>
          </a:p>
          <a:p>
            <a:pPr fontAlgn="base"/>
            <a:r>
              <a:rPr lang="ru-RU" dirty="0" smtClean="0"/>
              <a:t>Экскурсия на конюшню и кормление лошадей</a:t>
            </a:r>
          </a:p>
          <a:p>
            <a:pPr fontAlgn="base"/>
            <a:r>
              <a:rPr lang="ru-RU" dirty="0" smtClean="0"/>
              <a:t>Катание по зимнему лесу в кошевке, запряженной лошадью</a:t>
            </a:r>
          </a:p>
          <a:p>
            <a:pPr fontAlgn="base"/>
            <a:r>
              <a:rPr lang="ru-RU" dirty="0" smtClean="0"/>
              <a:t>Экскурсия в коровник и мастер-класс по дойке коровы</a:t>
            </a:r>
          </a:p>
          <a:p>
            <a:pPr fontAlgn="base"/>
            <a:r>
              <a:rPr lang="ru-RU" dirty="0" smtClean="0"/>
              <a:t>Масленичный разгуляй: народные забавы и конкурсы</a:t>
            </a:r>
          </a:p>
          <a:p>
            <a:pPr fontAlgn="base"/>
            <a:r>
              <a:rPr lang="ru-RU" dirty="0" smtClean="0"/>
              <a:t>Хоровод и сжигание чучела</a:t>
            </a:r>
          </a:p>
          <a:p>
            <a:pPr fontAlgn="base"/>
            <a:r>
              <a:rPr lang="ru-RU" dirty="0" smtClean="0"/>
              <a:t>Обед в ресторане (салат, жаркое, блины, сгущенка, чай)</a:t>
            </a:r>
          </a:p>
          <a:p>
            <a:pPr fontAlgn="base"/>
            <a:r>
              <a:rPr lang="ru-RU" dirty="0" smtClean="0"/>
              <a:t>17.00 Прибытие в Екатеринбург (время ориентировочное)</a:t>
            </a:r>
          </a:p>
          <a:p>
            <a:pPr fontAlgn="base"/>
            <a:r>
              <a:rPr lang="ru-RU" b="1" dirty="0" smtClean="0">
                <a:solidFill>
                  <a:srgbClr val="00B050"/>
                </a:solidFill>
              </a:rPr>
              <a:t>Стоимость :1400 рублей с человека </a:t>
            </a:r>
            <a:endParaRPr lang="ru-RU" b="1" dirty="0">
              <a:solidFill>
                <a:srgbClr val="00B050"/>
              </a:solidFill>
            </a:endParaRPr>
          </a:p>
        </p:txBody>
      </p:sp>
      <p:pic>
        <p:nvPicPr>
          <p:cNvPr id="43012" name="Picture 4" descr="http://www.ektrest.ru/sites/default/files/styles/gallery_thumb/public/nas_punkt/1-3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15816" y="4437112"/>
            <a:ext cx="2696219" cy="2024633"/>
          </a:xfrm>
          <a:prstGeom prst="rect">
            <a:avLst/>
          </a:prstGeom>
          <a:noFill/>
        </p:spPr>
      </p:pic>
      <p:pic>
        <p:nvPicPr>
          <p:cNvPr id="43014" name="Picture 6" descr="http://www.ektrest.ru/sites/default/files/styles/gallery_thumb/public/nas_punkt/1-3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96136" y="4437112"/>
            <a:ext cx="3124200" cy="1952625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07504" y="116632"/>
            <a:ext cx="90364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dirty="0" smtClean="0">
                <a:solidFill>
                  <a:srgbClr val="FFC000"/>
                </a:solidFill>
                <a:latin typeface="Franklin Gothic Demi Cond" pitchFamily="34" charset="0"/>
                <a:ea typeface="Times New Roman" pitchFamily="18" charset="0"/>
                <a:cs typeface="Times New Roman" pitchFamily="18" charset="0"/>
              </a:rPr>
              <a:t>БЛИННАЯ ИСТОРИЯ НА НОВОЙ ЕЛЬНЕ</a:t>
            </a:r>
            <a:endParaRPr lang="ru-RU" sz="3600" dirty="0" smtClean="0">
              <a:solidFill>
                <a:srgbClr val="FFC000"/>
              </a:solidFill>
              <a:latin typeface="Franklin Gothic Demi Cond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www.smikon.ru/users/ru/Catalog/q31525_2.jpg"/>
          <p:cNvPicPr>
            <a:picLocks noChangeAspect="1" noChangeArrowheads="1"/>
          </p:cNvPicPr>
          <p:nvPr/>
        </p:nvPicPr>
        <p:blipFill>
          <a:blip r:embed="rId2" cstate="print"/>
          <a:srcRect l="10381" r="6460"/>
          <a:stretch>
            <a:fillRect/>
          </a:stretch>
        </p:blipFill>
        <p:spPr bwMode="auto">
          <a:xfrm>
            <a:off x="395536" y="404664"/>
            <a:ext cx="3168352" cy="3810000"/>
          </a:xfrm>
          <a:prstGeom prst="rect">
            <a:avLst/>
          </a:prstGeom>
          <a:noFill/>
        </p:spPr>
      </p:pic>
      <p:sp>
        <p:nvSpPr>
          <p:cNvPr id="45058" name="AutoShape 2" descr="https://af12.mail.ru/cgi-bin/readmsg?id=15168803780000000378;0;0;1&amp;mode=attachment&amp;email=kirovskiyraykom@mail.r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5060" name="AutoShape 4" descr="https://af12.mail.ru/cgi-bin/readmsg?id=15168803780000000378;0;0;1&amp;mode=attachment&amp;email=kirovskiyraykom@mail.r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5062" name="Picture 6" descr="http://netocom.ru/image/cache/data/USBPodnanesen/1016-500x500.jpg"/>
          <p:cNvPicPr>
            <a:picLocks noChangeAspect="1" noChangeArrowheads="1"/>
          </p:cNvPicPr>
          <p:nvPr/>
        </p:nvPicPr>
        <p:blipFill>
          <a:blip r:embed="rId3" cstate="print"/>
          <a:srcRect r="13817"/>
          <a:stretch>
            <a:fillRect/>
          </a:stretch>
        </p:blipFill>
        <p:spPr bwMode="auto">
          <a:xfrm>
            <a:off x="5148064" y="548680"/>
            <a:ext cx="2952328" cy="3425658"/>
          </a:xfrm>
          <a:prstGeom prst="rect">
            <a:avLst/>
          </a:prstGeom>
          <a:noFill/>
        </p:spPr>
      </p:pic>
      <p:pic>
        <p:nvPicPr>
          <p:cNvPr id="6" name="Рисунок 3" descr="logo_profsouz_new_mini_001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608" y="692695"/>
            <a:ext cx="504056" cy="5633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3" descr="logo_profsouz_new_mini_001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53036">
            <a:off x="6537500" y="1731137"/>
            <a:ext cx="555500" cy="620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Заголовок 3"/>
          <p:cNvSpPr txBox="1">
            <a:spLocks/>
          </p:cNvSpPr>
          <p:nvPr/>
        </p:nvSpPr>
        <p:spPr>
          <a:xfrm>
            <a:off x="467544" y="4365104"/>
            <a:ext cx="3816424" cy="720080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ru-RU" sz="2800" b="1" dirty="0" smtClean="0">
                <a:solidFill>
                  <a:srgbClr val="0070C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Недатированный,</a:t>
            </a:r>
          </a:p>
          <a:p>
            <a:pPr algn="ctr">
              <a:spcBef>
                <a:spcPct val="0"/>
              </a:spcBef>
              <a:defRPr/>
            </a:pPr>
            <a:r>
              <a:rPr lang="ru-RU" sz="2800" b="1" dirty="0" smtClean="0">
                <a:solidFill>
                  <a:srgbClr val="0070C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100 руб.</a:t>
            </a:r>
          </a:p>
        </p:txBody>
      </p:sp>
      <p:sp>
        <p:nvSpPr>
          <p:cNvPr id="9" name="Заголовок 3"/>
          <p:cNvSpPr txBox="1">
            <a:spLocks/>
          </p:cNvSpPr>
          <p:nvPr/>
        </p:nvSpPr>
        <p:spPr>
          <a:xfrm>
            <a:off x="5292080" y="4365104"/>
            <a:ext cx="2520280" cy="720080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ru-RU" sz="2800" b="1" dirty="0" smtClean="0">
                <a:solidFill>
                  <a:srgbClr val="0070C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8 Гб , 300 руб.</a:t>
            </a:r>
          </a:p>
        </p:txBody>
      </p:sp>
      <p:sp>
        <p:nvSpPr>
          <p:cNvPr id="10" name="Заголовок 3"/>
          <p:cNvSpPr txBox="1">
            <a:spLocks/>
          </p:cNvSpPr>
          <p:nvPr/>
        </p:nvSpPr>
        <p:spPr>
          <a:xfrm>
            <a:off x="755576" y="5445224"/>
            <a:ext cx="7560840" cy="720080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ru-RU" sz="2800" b="1" dirty="0" smtClean="0">
                <a:solidFill>
                  <a:srgbClr val="0070C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Заказы принимаются </a:t>
            </a:r>
            <a:r>
              <a:rPr lang="ru-RU" sz="2800" b="1" dirty="0" smtClean="0"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в виде выписок </a:t>
            </a:r>
          </a:p>
          <a:p>
            <a:pPr algn="ctr">
              <a:spcBef>
                <a:spcPct val="0"/>
              </a:spcBef>
              <a:defRPr/>
            </a:pPr>
            <a:r>
              <a:rPr lang="ru-RU" sz="2800" b="1" dirty="0" smtClean="0">
                <a:solidFill>
                  <a:srgbClr val="0070C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до </a:t>
            </a:r>
            <a:r>
              <a:rPr lang="ru-RU" sz="2800" b="1" dirty="0" smtClean="0">
                <a:solidFill>
                  <a:srgbClr val="00B05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02 февраля 2018 года 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AutoShape 2" descr="https://www.metro-cc.ru/~/media/Global/Components/Shared_-_Media/metro-logo.jpg?la=ru-R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3492" name="Picture 4" descr="http://alexholod.ru/assets/images/our_works/metro/company-2049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260648"/>
            <a:ext cx="4392488" cy="1424814"/>
          </a:xfrm>
          <a:prstGeom prst="rect">
            <a:avLst/>
          </a:prstGeom>
          <a:noFill/>
        </p:spPr>
      </p:pic>
      <p:pic>
        <p:nvPicPr>
          <p:cNvPr id="5" name="Рисунок 3" descr="logo_profsouz_new_mini_00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88640"/>
            <a:ext cx="1417420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3494" name="AutoShape 6" descr="Онлайн заявка на регистрации карты METR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3496" name="Picture 8" descr="http://www.podolsk.ru/images/news-images/2014-12/f92c762c92ee99bc427361b958b055a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2564904"/>
            <a:ext cx="3333750" cy="2714626"/>
          </a:xfrm>
          <a:prstGeom prst="rect">
            <a:avLst/>
          </a:prstGeom>
          <a:noFill/>
        </p:spPr>
      </p:pic>
      <p:sp>
        <p:nvSpPr>
          <p:cNvPr id="8" name="Заголовок 3"/>
          <p:cNvSpPr txBox="1">
            <a:spLocks/>
          </p:cNvSpPr>
          <p:nvPr/>
        </p:nvSpPr>
        <p:spPr>
          <a:xfrm>
            <a:off x="3995936" y="2132856"/>
            <a:ext cx="4896544" cy="3312368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ru-RU" sz="2800" b="1" dirty="0" smtClean="0">
                <a:solidFill>
                  <a:srgbClr val="0070C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Заявки на оформление карты клиента принимаются </a:t>
            </a:r>
          </a:p>
          <a:p>
            <a:pPr algn="ctr">
              <a:spcBef>
                <a:spcPct val="0"/>
              </a:spcBef>
              <a:defRPr/>
            </a:pPr>
            <a:r>
              <a:rPr lang="ru-RU" sz="2800" b="1" dirty="0" smtClean="0"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в электронном виде</a:t>
            </a:r>
          </a:p>
          <a:p>
            <a:pPr algn="ctr">
              <a:spcBef>
                <a:spcPct val="0"/>
              </a:spcBef>
              <a:defRPr/>
            </a:pPr>
            <a:r>
              <a:rPr lang="ru-RU" sz="2800" b="1" dirty="0" smtClean="0">
                <a:solidFill>
                  <a:srgbClr val="0070C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до </a:t>
            </a:r>
            <a:r>
              <a:rPr lang="ru-RU" sz="2800" b="1" dirty="0" smtClean="0">
                <a:solidFill>
                  <a:srgbClr val="00B05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02 февраля 2018 года</a:t>
            </a:r>
          </a:p>
          <a:p>
            <a:pPr algn="ctr">
              <a:spcBef>
                <a:spcPct val="0"/>
              </a:spcBef>
              <a:defRPr/>
            </a:pPr>
            <a:endParaRPr lang="ru-RU" sz="2800" b="1" dirty="0" smtClean="0">
              <a:solidFill>
                <a:srgbClr val="00B050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</a:endParaRPr>
          </a:p>
          <a:p>
            <a:pPr algn="ctr">
              <a:spcBef>
                <a:spcPct val="0"/>
              </a:spcBef>
              <a:defRPr/>
            </a:pPr>
            <a:r>
              <a:rPr lang="ru-RU" sz="2800" b="1" dirty="0" smtClean="0">
                <a:solidFill>
                  <a:srgbClr val="00B05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Скан паспорта, должность, заявка от ППО 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714" name="Picture 2" descr="https://www.personalguide.ru/dir_images/amusement_logo_102996_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116632"/>
            <a:ext cx="1800845" cy="1440160"/>
          </a:xfrm>
          <a:prstGeom prst="rect">
            <a:avLst/>
          </a:prstGeom>
          <a:noFill/>
        </p:spPr>
      </p:pic>
      <p:pic>
        <p:nvPicPr>
          <p:cNvPr id="3" name="Рисунок 3" descr="logo_profsouz_new_mini_00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84368" y="188640"/>
            <a:ext cx="976801" cy="1091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5715" name="Rectangle 3"/>
          <p:cNvSpPr>
            <a:spLocks noChangeArrowheads="1"/>
          </p:cNvSpPr>
          <p:nvPr/>
        </p:nvSpPr>
        <p:spPr bwMode="auto">
          <a:xfrm>
            <a:off x="1619672" y="260648"/>
            <a:ext cx="6120680" cy="98488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Подарочные карты в Дом Кино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  –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300 рублей на два чел.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150 рублей -  на одного.   </a:t>
            </a:r>
            <a:r>
              <a:rPr lang="ru-RU" sz="14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Цена в розничной продаже 400 рублей на двоих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                                                                                                                         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1268760"/>
            <a:ext cx="756084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  </a:t>
            </a:r>
          </a:p>
          <a:p>
            <a:r>
              <a:rPr lang="ru-RU" dirty="0" smtClean="0"/>
              <a:t>Подарочная Карта «ДОМА КИНО» - карта на предъявителя, дает право ее обладателю посетить данный кинотеатр в удобный для него день, выбрав любой фильм и сеанс из действующего расписания кинотеатра.</a:t>
            </a:r>
          </a:p>
          <a:p>
            <a:r>
              <a:rPr lang="ru-RU" dirty="0" smtClean="0"/>
              <a:t>·        Срок действия Подарочной карты </a:t>
            </a:r>
            <a:r>
              <a:rPr lang="ru-RU" dirty="0" smtClean="0">
                <a:solidFill>
                  <a:srgbClr val="00B050"/>
                </a:solidFill>
              </a:rPr>
              <a:t>три месяца с момента ее продажи</a:t>
            </a:r>
            <a:r>
              <a:rPr lang="ru-RU" dirty="0" smtClean="0"/>
              <a:t>.</a:t>
            </a:r>
          </a:p>
          <a:p>
            <a:r>
              <a:rPr lang="ru-RU" dirty="0" smtClean="0"/>
              <a:t>·        Дата продажи указывается на карте в момент продажи.</a:t>
            </a:r>
          </a:p>
          <a:p>
            <a:r>
              <a:rPr lang="ru-RU" dirty="0" smtClean="0"/>
              <a:t>·        Подарочную Карту можно предъявлять, сразу же после ее приобретения.</a:t>
            </a:r>
          </a:p>
          <a:p>
            <a:r>
              <a:rPr lang="ru-RU" dirty="0" smtClean="0">
                <a:solidFill>
                  <a:srgbClr val="0070C0"/>
                </a:solidFill>
              </a:rPr>
              <a:t>Заявки можно подать в электронном виде ,указав количество и форму оплаты.                             ФОРМА ЗАЯВКИ</a:t>
            </a:r>
            <a:endParaRPr lang="ru-RU" dirty="0">
              <a:solidFill>
                <a:srgbClr val="0070C0"/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971600" y="4077072"/>
          <a:ext cx="6096000" cy="665988"/>
        </p:xfrm>
        <a:graphic>
          <a:graphicData uri="http://schemas.openxmlformats.org/drawingml/2006/table">
            <a:tbl>
              <a:tblPr/>
              <a:tblGrid>
                <a:gridCol w="531610"/>
                <a:gridCol w="3612444"/>
                <a:gridCol w="1951946"/>
              </a:tblGrid>
              <a:tr h="27618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ОУ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546" marR="67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Количество подарочных карт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546" marR="67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Оплата ППО/лично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546" marR="67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987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546" marR="67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546" marR="67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546" marR="67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987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546" marR="67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546" marR="67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546" marR="67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251520" y="4869160"/>
            <a:ext cx="8424936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B0F0"/>
                </a:solidFill>
              </a:rPr>
              <a:t>Подарочная Карта «ДОМА КИНО» - дарите  яркие эмоции!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dirty="0" smtClean="0"/>
              <a:t>Праздники, теплые встречи, приятные сюрпризы… </a:t>
            </a:r>
            <a:br>
              <a:rPr lang="ru-RU" dirty="0" smtClean="0"/>
            </a:br>
            <a:r>
              <a:rPr lang="ru-RU" dirty="0" smtClean="0"/>
              <a:t>Позаботьтесь о подарках заранее…на Новый год, 23 февраля, 8 марта  ДАРИТЕ ЯРКИЕ ЭМОЦИИ – походы в кино! </a:t>
            </a:r>
            <a:br>
              <a:rPr lang="ru-RU" dirty="0" smtClean="0"/>
            </a:br>
            <a:r>
              <a:rPr lang="ru-RU" dirty="0" smtClean="0"/>
              <a:t>Подарочная карта «Дома кино» - выбор отличный и подарок практичный! </a:t>
            </a:r>
            <a:endParaRPr lang="ru-RU" dirty="0"/>
          </a:p>
        </p:txBody>
      </p:sp>
      <p:sp>
        <p:nvSpPr>
          <p:cNvPr id="115717" name="AutoShape 5" descr="Ёлки новые (Yolki novie)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5719" name="AutoShape 7" descr="Ёлки новые (Yolki novie)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5721" name="AutoShape 9" descr="Три богатыря и принцесса Египта (Tri bogatirya i printsessa Egipta)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5723" name="AutoShape 11" descr="Три богатыря и принцесса Египта (Tri bogatirya i printsessa Egipta)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115725" name="Picture 13" descr="Картинки по запросу три богатыря и принцесса египта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56376" y="3573016"/>
            <a:ext cx="1008112" cy="17556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315416"/>
            <a:ext cx="8769152" cy="114300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B050"/>
                </a:solidFill>
              </a:rPr>
              <a:t>ДОЛ </a:t>
            </a:r>
            <a:r>
              <a:rPr lang="ru-RU" b="1" dirty="0" smtClean="0">
                <a:solidFill>
                  <a:srgbClr val="FF0000"/>
                </a:solidFill>
              </a:rPr>
              <a:t>(сдать до 15 февраля 2018 г.)</a:t>
            </a:r>
            <a:endParaRPr lang="ru-RU" b="1" dirty="0">
              <a:solidFill>
                <a:srgbClr val="FF0000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323528" y="764704"/>
          <a:ext cx="8424935" cy="1883462"/>
        </p:xfrm>
        <a:graphic>
          <a:graphicData uri="http://schemas.openxmlformats.org/drawingml/2006/table">
            <a:tbl>
              <a:tblPr/>
              <a:tblGrid>
                <a:gridCol w="310338"/>
                <a:gridCol w="1175084"/>
                <a:gridCol w="1346955"/>
                <a:gridCol w="1254284"/>
                <a:gridCol w="1208488"/>
                <a:gridCol w="1299543"/>
                <a:gridCol w="1002135"/>
                <a:gridCol w="828108"/>
              </a:tblGrid>
              <a:tr h="83556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№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103" marR="421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ФИО ребенка и дата рождения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103" marR="421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ФИО родителя 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Контактный телефон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103" marR="421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ОУ, где работает родитель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103" marR="421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Должность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103" marR="421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Номер профсоюзного билета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Профсоюзный стаж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103" marR="421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Желаемый лагерь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103" marR="421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Желаемая смена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103" marR="421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3190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103" marR="421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700" dirty="0">
                        <a:latin typeface="Calibri"/>
                        <a:cs typeface="Times New Roman"/>
                      </a:endParaRPr>
                    </a:p>
                  </a:txBody>
                  <a:tcPr marL="42103" marR="421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700" dirty="0">
                        <a:latin typeface="Calibri"/>
                        <a:cs typeface="Times New Roman"/>
                      </a:endParaRPr>
                    </a:p>
                  </a:txBody>
                  <a:tcPr marL="42103" marR="421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700" dirty="0">
                        <a:latin typeface="Calibri"/>
                        <a:cs typeface="Times New Roman"/>
                      </a:endParaRPr>
                    </a:p>
                  </a:txBody>
                  <a:tcPr marL="42103" marR="421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700" dirty="0">
                        <a:latin typeface="Calibri"/>
                        <a:cs typeface="Times New Roman"/>
                      </a:endParaRPr>
                    </a:p>
                  </a:txBody>
                  <a:tcPr marL="42103" marR="421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700" dirty="0">
                        <a:latin typeface="Calibri"/>
                        <a:cs typeface="Times New Roman"/>
                      </a:endParaRPr>
                    </a:p>
                  </a:txBody>
                  <a:tcPr marL="42103" marR="421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700" dirty="0">
                        <a:latin typeface="Calibri"/>
                        <a:cs typeface="Times New Roman"/>
                      </a:endParaRPr>
                    </a:p>
                  </a:txBody>
                  <a:tcPr marL="42103" marR="421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700" dirty="0">
                        <a:latin typeface="Calibri"/>
                        <a:cs typeface="Times New Roman"/>
                      </a:endParaRPr>
                    </a:p>
                  </a:txBody>
                  <a:tcPr marL="42103" marR="421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0" y="-5792590"/>
            <a:ext cx="16110372" cy="122495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27100" algn="l"/>
              </a:tabLst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27100" algn="l"/>
              </a:tabLst>
            </a:pPr>
            <a:endParaRPr lang="ru-RU" sz="1200" b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27100" algn="l"/>
              </a:tabLst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27100" algn="l"/>
              </a:tabLst>
            </a:pPr>
            <a:endParaRPr lang="ru-RU" sz="1200" b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27100" algn="l"/>
              </a:tabLst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27100" algn="l"/>
              </a:tabLst>
            </a:pPr>
            <a:endParaRPr lang="ru-RU" sz="1200" b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27100" algn="l"/>
              </a:tabLst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27100" algn="l"/>
              </a:tabLst>
            </a:pPr>
            <a:endParaRPr lang="ru-RU" sz="1200" b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27100" algn="l"/>
              </a:tabLst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27100" algn="l"/>
              </a:tabLst>
            </a:pPr>
            <a:endParaRPr lang="ru-RU" sz="1200" b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27100" algn="l"/>
              </a:tabLst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27100" algn="l"/>
              </a:tabLst>
            </a:pPr>
            <a:endParaRPr lang="ru-RU" sz="1200" b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27100" algn="l"/>
              </a:tabLst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27100" algn="l"/>
              </a:tabLst>
            </a:pPr>
            <a:endParaRPr lang="ru-RU" sz="1200" b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27100" algn="l"/>
              </a:tabLst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27100" algn="l"/>
              </a:tabLst>
            </a:pPr>
            <a:endParaRPr lang="ru-RU" sz="1200" b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27100" algn="l"/>
              </a:tabLst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27100" algn="l"/>
              </a:tabLst>
            </a:pPr>
            <a:endParaRPr lang="ru-RU" sz="1200" b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27100" algn="l"/>
              </a:tabLst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27100" algn="l"/>
              </a:tabLst>
            </a:pPr>
            <a:endParaRPr lang="ru-RU" sz="1200" b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27100" algn="l"/>
              </a:tabLst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27100" algn="l"/>
              </a:tabLst>
            </a:pPr>
            <a:endParaRPr lang="ru-RU" sz="1200" b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27100" algn="l"/>
              </a:tabLst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27100" algn="l"/>
              </a:tabLst>
            </a:pPr>
            <a:endParaRPr lang="ru-RU" sz="1200" b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27100" algn="l"/>
              </a:tabLst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27100" algn="l"/>
              </a:tabLst>
            </a:pPr>
            <a:endParaRPr lang="ru-RU" sz="1200" b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27100" algn="l"/>
              </a:tabLst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27100" algn="l"/>
              </a:tabLst>
            </a:pPr>
            <a:endParaRPr lang="ru-RU" sz="1200" b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27100" algn="l"/>
              </a:tabLst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27100" algn="l"/>
              </a:tabLst>
            </a:pPr>
            <a:endParaRPr lang="ru-RU" sz="1200" b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27100" algn="l"/>
              </a:tabLst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27100" algn="l"/>
              </a:tabLst>
            </a:pPr>
            <a:endParaRPr lang="ru-RU" sz="1200" b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27100" algn="l"/>
              </a:tabLst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27100" algn="l"/>
              </a:tabLst>
            </a:pPr>
            <a:endParaRPr lang="ru-RU" sz="1200" b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27100" algn="l"/>
              </a:tabLst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27100" algn="l"/>
              </a:tabLst>
            </a:pPr>
            <a:endParaRPr lang="ru-RU" sz="1200" b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27100" algn="l"/>
              </a:tabLst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27100" algn="l"/>
              </a:tabLst>
            </a:pPr>
            <a:endParaRPr lang="ru-RU" sz="1200" b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27100" algn="l"/>
              </a:tabLst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27100" algn="l"/>
              </a:tabLst>
            </a:pPr>
            <a:endParaRPr lang="ru-RU" sz="1200" b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27100" algn="l"/>
              </a:tabLst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27100" algn="l"/>
              </a:tabLst>
            </a:pPr>
            <a:endParaRPr lang="ru-RU" sz="1200" b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27100" algn="l"/>
              </a:tabLst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27100" algn="l"/>
              </a:tabLst>
            </a:pPr>
            <a:endParaRPr lang="ru-RU" sz="1200" b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27100" algn="l"/>
              </a:tabLst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27100" algn="l"/>
              </a:tabLst>
            </a:pPr>
            <a:endParaRPr lang="ru-RU" sz="1200" b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27100" algn="l"/>
              </a:tabLst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Заявки работников,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27100" algn="l"/>
              </a:tabLst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нуждающихся в обеспечении путевками в детские санатории(санаторно-оздоровительные лагеря круглогодичного действия)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27100" algn="l"/>
              </a:tabLst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ОРИЕНТИРОВОЧНО!!! 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Сосновая роща (Курган), </a:t>
            </a:r>
            <a:r>
              <a:rPr kumimoji="0" lang="ru-RU" sz="1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Изоплит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(Екатеринбург), Соколиный камень (Первоуральск))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27100" algn="l"/>
              </a:tabLst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Точно будут известны в мае 2018 года. По результатам конкурса могут быть выбраны другие санатории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27100" algn="l"/>
              </a:tabLst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	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Заполняются все графы без исключения!!!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2710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ПРИМЕЧАНИЕ: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2710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летний период заявитель (в случае если он не является работником оздоровительного лагеря) имеет право: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27100" algn="l"/>
              </a:tabLs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однократного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получения путевки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для каждого из своих детей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 оздоровительные лагеря следующих типов: 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2710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-в загородный стационарный оздоровительный лагерь, 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2710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-в санаторий (санаторно-оздоровительный лагерь круглогодичного действия);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2710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-неоднократного получения путевки для каждого из своих детей в оздоровительный лагерь с дневным пребыванием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2710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детей.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27100" algn="l"/>
              </a:tabLs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(Т.е. можно  ребенка отправить и в лагерь и в санаторий (ориентируемся на стоимость путевки в лагерь 6500 руб.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27100" algn="l"/>
              </a:tabLs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и в санаторий(бесплатно))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2710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Дети в возрасте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от 6 лет 6 месяцев до 18 лет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являющихся гражданами Российской Федерации,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2710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проживающих постоянно или временно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на территории муниципального образования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город Екатеринбург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27100" algn="l"/>
              </a:tabLs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510789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Санаторий «Юбилейный»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3" name="Picture 6" descr="C:\Users\prof\Desktop\phoca_thumb_l_sdc1271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14500"/>
            <a:ext cx="4826000" cy="385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254806" y="5949280"/>
            <a:ext cx="688919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</a:rPr>
              <a:t>http://www.kirprof-ekb.ru/catalogue/group/7</a:t>
            </a:r>
            <a:endParaRPr lang="ru-RU" sz="2800" dirty="0">
              <a:solidFill>
                <a:srgbClr val="0070C0"/>
              </a:solidFill>
            </a:endParaRPr>
          </a:p>
        </p:txBody>
      </p:sp>
      <p:pic>
        <p:nvPicPr>
          <p:cNvPr id="6" name="Рисунок 3" descr="logo_profsouz_new_mini_00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404664"/>
            <a:ext cx="760777" cy="85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6012160" y="2708920"/>
            <a:ext cx="2304256" cy="17281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ЗАЯВКИ НА 2018 год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11859635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2" descr="http://sozvezdieschastya.com/upload/comments/7ea334db6250f6232e86f4ee14eb51e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152" y="4509120"/>
            <a:ext cx="2871970" cy="198884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332656"/>
            <a:ext cx="6972320" cy="1143000"/>
          </a:xfrm>
        </p:spPr>
        <p:txBody>
          <a:bodyPr>
            <a:normAutofit fontScale="90000"/>
          </a:bodyPr>
          <a:lstStyle/>
          <a:p>
            <a:pPr lvl="0"/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Оценка эффективности работы первичных профсоюзных организаций</a:t>
            </a:r>
            <a:b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</a:b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(премирование профактива )</a:t>
            </a:r>
            <a:endParaRPr lang="ru-RU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785926"/>
            <a:ext cx="8391876" cy="4667410"/>
          </a:xfrm>
        </p:spPr>
        <p:txBody>
          <a:bodyPr>
            <a:normAutofit fontScale="32500" lnSpcReduction="20000"/>
          </a:bodyPr>
          <a:lstStyle/>
          <a:p>
            <a:pPr>
              <a:buNone/>
            </a:pPr>
            <a:endParaRPr lang="ru-RU" sz="2800" dirty="0" smtClean="0">
              <a:solidFill>
                <a:srgbClr val="2646D0"/>
              </a:solidFill>
              <a:latin typeface="Arial Narrow" pitchFamily="34" charset="0"/>
            </a:endParaRPr>
          </a:p>
          <a:p>
            <a:pPr algn="just">
              <a:buNone/>
            </a:pPr>
            <a:r>
              <a:rPr lang="ru-RU" sz="6000" dirty="0" smtClean="0">
                <a:solidFill>
                  <a:srgbClr val="2646D0"/>
                </a:solidFill>
                <a:latin typeface="Arial Narrow" pitchFamily="34" charset="0"/>
              </a:rPr>
              <a:t>- более 50 % работников – члены Профсоюза(отчет 5 СП);</a:t>
            </a:r>
          </a:p>
          <a:p>
            <a:pPr algn="just">
              <a:buNone/>
            </a:pPr>
            <a:r>
              <a:rPr lang="ru-RU" sz="6000" dirty="0" smtClean="0">
                <a:solidFill>
                  <a:srgbClr val="2646D0"/>
                </a:solidFill>
                <a:latin typeface="Arial Narrow" pitchFamily="34" charset="0"/>
              </a:rPr>
              <a:t>- наличие КД (первая страница КД хранится в РК);</a:t>
            </a:r>
          </a:p>
          <a:p>
            <a:pPr algn="just">
              <a:buFontTx/>
              <a:buChar char="-"/>
            </a:pPr>
            <a:r>
              <a:rPr lang="ru-RU" sz="6000" dirty="0" smtClean="0">
                <a:solidFill>
                  <a:srgbClr val="2646D0"/>
                </a:solidFill>
                <a:latin typeface="Arial Narrow" pitchFamily="34" charset="0"/>
              </a:rPr>
              <a:t>наличие уполномоченного по охране труда (анкета ППО)</a:t>
            </a:r>
          </a:p>
          <a:p>
            <a:pPr algn="just">
              <a:buFontTx/>
              <a:buChar char="-"/>
            </a:pPr>
            <a:r>
              <a:rPr lang="ru-RU" sz="6000" dirty="0" smtClean="0">
                <a:solidFill>
                  <a:srgbClr val="2646D0"/>
                </a:solidFill>
                <a:latin typeface="Arial Narrow" pitchFamily="34" charset="0"/>
              </a:rPr>
              <a:t>активное участие в мероприятиях первичной и районной организации Профсоюза</a:t>
            </a:r>
          </a:p>
          <a:p>
            <a:pPr algn="just">
              <a:buFontTx/>
              <a:buChar char="-"/>
            </a:pPr>
            <a:r>
              <a:rPr lang="ru-RU" sz="6000" b="1" dirty="0" smtClean="0">
                <a:solidFill>
                  <a:srgbClr val="00B050"/>
                </a:solidFill>
                <a:latin typeface="Arial Narrow" pitchFamily="34" charset="0"/>
              </a:rPr>
              <a:t>информирование  о проделанной работе (фотографии с проведенных мероприятий, в матрице приведены конкретные мероприятия)</a:t>
            </a:r>
          </a:p>
          <a:p>
            <a:pPr algn="just">
              <a:buNone/>
            </a:pPr>
            <a:r>
              <a:rPr lang="ru-RU" sz="6000" b="1" dirty="0" smtClean="0">
                <a:solidFill>
                  <a:srgbClr val="00B050"/>
                </a:solidFill>
                <a:latin typeface="Arial Narrow" pitchFamily="34" charset="0"/>
              </a:rPr>
              <a:t> </a:t>
            </a:r>
          </a:p>
          <a:p>
            <a:pPr algn="just">
              <a:buNone/>
            </a:pPr>
            <a:r>
              <a:rPr lang="ru-RU" sz="6000" b="1" dirty="0" smtClean="0">
                <a:solidFill>
                  <a:srgbClr val="00B050"/>
                </a:solidFill>
                <a:latin typeface="Arial Narrow" pitchFamily="34" charset="0"/>
              </a:rPr>
              <a:t>Опыт ППО будет представлен на пленарном собрании 02 марта 2018 года</a:t>
            </a:r>
          </a:p>
          <a:p>
            <a:pPr algn="just">
              <a:buNone/>
            </a:pPr>
            <a:endParaRPr lang="ru-RU" sz="4400" b="1" dirty="0" smtClean="0">
              <a:solidFill>
                <a:srgbClr val="FF0000"/>
              </a:solidFill>
              <a:latin typeface="Arial Narrow" pitchFamily="34" charset="0"/>
            </a:endParaRPr>
          </a:p>
          <a:p>
            <a:pPr algn="just">
              <a:buNone/>
            </a:pPr>
            <a:endParaRPr lang="ru-RU" sz="4400" b="1" dirty="0" smtClean="0">
              <a:solidFill>
                <a:srgbClr val="FF0000"/>
              </a:solidFill>
              <a:latin typeface="Arial Narrow" pitchFamily="34" charset="0"/>
            </a:endParaRPr>
          </a:p>
          <a:p>
            <a:pPr algn="just">
              <a:buNone/>
            </a:pPr>
            <a:r>
              <a:rPr lang="ru-RU" sz="7400" b="1" dirty="0" smtClean="0">
                <a:solidFill>
                  <a:srgbClr val="FF0000"/>
                </a:solidFill>
                <a:latin typeface="Arial Narrow" pitchFamily="34" charset="0"/>
              </a:rPr>
              <a:t>КРИТЕРИИ ВЫПОЛНЕНЫ 100 % председателей,</a:t>
            </a:r>
          </a:p>
          <a:p>
            <a:pPr algn="just">
              <a:buNone/>
            </a:pPr>
            <a:r>
              <a:rPr lang="ru-RU" sz="7400" b="1" dirty="0" smtClean="0">
                <a:solidFill>
                  <a:srgbClr val="FF0000"/>
                </a:solidFill>
                <a:latin typeface="Arial Narrow" pitchFamily="34" charset="0"/>
              </a:rPr>
              <a:t>представивших матрицу! СПАСИБО!</a:t>
            </a:r>
          </a:p>
          <a:p>
            <a:pPr algn="ctr">
              <a:buNone/>
            </a:pPr>
            <a:r>
              <a:rPr lang="ru-RU" sz="7400" b="1" dirty="0" smtClean="0">
                <a:solidFill>
                  <a:srgbClr val="FF0000"/>
                </a:solidFill>
                <a:latin typeface="Arial Narrow" pitchFamily="34" charset="0"/>
              </a:rPr>
              <a:t>СДАНЫ 62 матрицы	</a:t>
            </a:r>
            <a:endParaRPr lang="ru-RU" sz="7400" b="1" dirty="0">
              <a:solidFill>
                <a:srgbClr val="FF0000"/>
              </a:solidFill>
              <a:latin typeface="Arial Narrow" pitchFamily="34" charset="0"/>
            </a:endParaRPr>
          </a:p>
          <a:p>
            <a:pPr>
              <a:buFontTx/>
              <a:buChar char="-"/>
            </a:pPr>
            <a:endParaRPr lang="ru-RU" sz="2400" dirty="0">
              <a:solidFill>
                <a:srgbClr val="2646D0"/>
              </a:solidFill>
              <a:latin typeface="Arial Narrow" pitchFamily="34" charset="0"/>
            </a:endParaRPr>
          </a:p>
        </p:txBody>
      </p:sp>
      <p:pic>
        <p:nvPicPr>
          <p:cNvPr id="5" name="Рисунок 3" descr="logo_profsouz_new_mini_00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404664"/>
            <a:ext cx="760777" cy="85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822792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03648" y="1628800"/>
            <a:ext cx="590465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Результаты обработки матриц</a:t>
            </a:r>
            <a:endParaRPr lang="ru-RU" sz="4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674" y="92412"/>
            <a:ext cx="1114291" cy="12483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037531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57111354"/>
              </p:ext>
            </p:extLst>
          </p:nvPr>
        </p:nvGraphicFramePr>
        <p:xfrm>
          <a:off x="179512" y="260648"/>
          <a:ext cx="8784976" cy="6408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961540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1636880"/>
              </p:ext>
            </p:extLst>
          </p:nvPr>
        </p:nvGraphicFramePr>
        <p:xfrm>
          <a:off x="251520" y="188640"/>
          <a:ext cx="8712967" cy="64807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817167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97018868"/>
              </p:ext>
            </p:extLst>
          </p:nvPr>
        </p:nvGraphicFramePr>
        <p:xfrm>
          <a:off x="107504" y="188640"/>
          <a:ext cx="8928992" cy="64807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662706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8007260"/>
              </p:ext>
            </p:extLst>
          </p:nvPr>
        </p:nvGraphicFramePr>
        <p:xfrm>
          <a:off x="35496" y="116632"/>
          <a:ext cx="9001000" cy="65527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6374517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Специальное оформление">
  <a:themeElements>
    <a:clrScheme name="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пециальное оформление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4175</TotalTime>
  <Words>1459</Words>
  <Application>Microsoft Office PowerPoint</Application>
  <PresentationFormat>Экран (4:3)</PresentationFormat>
  <Paragraphs>316</Paragraphs>
  <Slides>36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36</vt:i4>
      </vt:variant>
    </vt:vector>
  </HeadingPairs>
  <TitlesOfParts>
    <vt:vector size="38" baseType="lpstr">
      <vt:lpstr>Тема Office</vt:lpstr>
      <vt:lpstr>Специальное оформление</vt:lpstr>
      <vt:lpstr>Презентация PowerPoint</vt:lpstr>
      <vt:lpstr>Презентация PowerPoint</vt:lpstr>
      <vt:lpstr>Презентация PowerPoint</vt:lpstr>
      <vt:lpstr>Оценка эффективности работы первичных профсоюзных организаций (премирование профактива 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ДОЛ (сдать до 15 февраля 2018 г.)</vt:lpstr>
      <vt:lpstr>Санаторий «Юбилейный»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Организации, которые не провели отчётно-выборное собрание</dc:title>
  <dc:creator>Надежда Марусина</dc:creator>
  <cp:lastModifiedBy>Sadic</cp:lastModifiedBy>
  <cp:revision>342</cp:revision>
  <dcterms:created xsi:type="dcterms:W3CDTF">2017-09-06T08:46:08Z</dcterms:created>
  <dcterms:modified xsi:type="dcterms:W3CDTF">2026-07-02T04:13:18Z</dcterms:modified>
</cp:coreProperties>
</file>