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50" r:id="rId2"/>
    <p:sldMasterId id="2147483651" r:id="rId3"/>
  </p:sldMasterIdLst>
  <p:notesMasterIdLst>
    <p:notesMasterId r:id="rId53"/>
  </p:notesMasterIdLst>
  <p:sldIdLst>
    <p:sldId id="259" r:id="rId4"/>
    <p:sldId id="927" r:id="rId5"/>
    <p:sldId id="926" r:id="rId6"/>
    <p:sldId id="929" r:id="rId7"/>
    <p:sldId id="1010" r:id="rId8"/>
    <p:sldId id="813" r:id="rId9"/>
    <p:sldId id="881" r:id="rId10"/>
    <p:sldId id="852" r:id="rId11"/>
    <p:sldId id="853" r:id="rId12"/>
    <p:sldId id="854" r:id="rId13"/>
    <p:sldId id="855" r:id="rId14"/>
    <p:sldId id="856" r:id="rId15"/>
    <p:sldId id="857" r:id="rId16"/>
    <p:sldId id="877" r:id="rId17"/>
    <p:sldId id="888" r:id="rId18"/>
    <p:sldId id="889" r:id="rId19"/>
    <p:sldId id="890" r:id="rId20"/>
    <p:sldId id="891" r:id="rId21"/>
    <p:sldId id="892" r:id="rId22"/>
    <p:sldId id="893" r:id="rId23"/>
    <p:sldId id="898" r:id="rId24"/>
    <p:sldId id="899" r:id="rId25"/>
    <p:sldId id="900" r:id="rId26"/>
    <p:sldId id="901" r:id="rId27"/>
    <p:sldId id="902" r:id="rId28"/>
    <p:sldId id="903" r:id="rId29"/>
    <p:sldId id="904" r:id="rId30"/>
    <p:sldId id="831" r:id="rId31"/>
    <p:sldId id="905" r:id="rId32"/>
    <p:sldId id="921" r:id="rId33"/>
    <p:sldId id="922" r:id="rId34"/>
    <p:sldId id="906" r:id="rId35"/>
    <p:sldId id="907" r:id="rId36"/>
    <p:sldId id="908" r:id="rId37"/>
    <p:sldId id="719" r:id="rId38"/>
    <p:sldId id="909" r:id="rId39"/>
    <p:sldId id="910" r:id="rId40"/>
    <p:sldId id="911" r:id="rId41"/>
    <p:sldId id="912" r:id="rId42"/>
    <p:sldId id="913" r:id="rId43"/>
    <p:sldId id="914" r:id="rId44"/>
    <p:sldId id="915" r:id="rId45"/>
    <p:sldId id="918" r:id="rId46"/>
    <p:sldId id="919" r:id="rId47"/>
    <p:sldId id="920" r:id="rId48"/>
    <p:sldId id="895" r:id="rId49"/>
    <p:sldId id="896" r:id="rId50"/>
    <p:sldId id="1011" r:id="rId51"/>
    <p:sldId id="643"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6D0"/>
    <a:srgbClr val="3636A8"/>
    <a:srgbClr val="FFFF99"/>
    <a:srgbClr val="FF9933"/>
    <a:srgbClr val="FFCC99"/>
    <a:srgbClr val="FFFF00"/>
    <a:srgbClr val="FF3300"/>
    <a:srgbClr val="006600"/>
    <a:srgbClr val="FF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7440" autoAdjust="0"/>
  </p:normalViewPr>
  <p:slideViewPr>
    <p:cSldViewPr>
      <p:cViewPr>
        <p:scale>
          <a:sx n="80" d="100"/>
          <a:sy n="80" d="100"/>
        </p:scale>
        <p:origin x="-7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E22A7-B229-4F8E-9B21-3B6D82FE8EEA}" type="datetimeFigureOut">
              <a:rPr lang="ru-RU" smtClean="0"/>
              <a:pPr/>
              <a:t>02.07.2026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13A0D-6328-4883-A767-33D382F2DE84}" type="slidenum">
              <a:rPr lang="ru-RU" smtClean="0"/>
              <a:pPr/>
              <a:t>‹#›</a:t>
            </a:fld>
            <a:endParaRPr lang="ru-RU" dirty="0"/>
          </a:p>
        </p:txBody>
      </p:sp>
    </p:spTree>
    <p:extLst>
      <p:ext uri="{BB962C8B-B14F-4D97-AF65-F5344CB8AC3E}">
        <p14:creationId xmlns:p14="http://schemas.microsoft.com/office/powerpoint/2010/main" val="33024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75" name="Picture 3" descr="ТИТУЛ"/>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подложка_иннопром"/>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5" name="Picture 7" descr="подложка_фон чистый"/>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5" name="Picture 7" descr="фон_чистый совсем"/>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roi.ru/137737/"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3508" y="1844824"/>
            <a:ext cx="8856984" cy="1754326"/>
          </a:xfrm>
          <a:prstGeom prst="rect">
            <a:avLst/>
          </a:prstGeom>
        </p:spPr>
        <p:txBody>
          <a:bodyPr wrap="square">
            <a:spAutoFit/>
          </a:bodyPr>
          <a:lstStyle/>
          <a:p>
            <a:pPr algn="ctr"/>
            <a:r>
              <a:rPr lang="ru-RU" sz="3600" b="1" dirty="0">
                <a:solidFill>
                  <a:srgbClr val="2646D0"/>
                </a:solidFill>
                <a:latin typeface="Arial Narrow" panose="020B0606020202030204" pitchFamily="34" charset="0"/>
                <a:cs typeface="Times New Roman" pitchFamily="18" charset="0"/>
              </a:rPr>
              <a:t>Роль и задачи первичной профсоюзной организации в вопросах охраны труда на уровне образовательной организации</a:t>
            </a:r>
            <a:endParaRPr lang="ru-RU" sz="4000" b="1" dirty="0">
              <a:solidFill>
                <a:srgbClr val="2646D0"/>
              </a:solidFill>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xmlns="" id="{BE3865D1-7BC5-4F17-AF26-9C9CDCAD1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3617" y="3600400"/>
            <a:ext cx="5696766" cy="3212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CADF4C96-3A71-4158-82C5-509EE8B0D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604" y="1772816"/>
            <a:ext cx="3564396" cy="2376264"/>
          </a:xfrm>
          <a:prstGeom prst="rect">
            <a:avLst/>
          </a:prstGeom>
        </p:spPr>
      </p:pic>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409756" cy="468052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776н «Об утверждении Примерного положения о системе управления охраной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16.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Для организации консультаций и взаимодействия в области охраны труда с работниками </a:t>
            </a:r>
            <a:r>
              <a:rPr lang="ru-RU" b="1" dirty="0">
                <a:solidFill>
                  <a:srgbClr val="2646D0"/>
                </a:solidFill>
                <a:latin typeface="Arial Narrow" panose="020B0606020202030204" pitchFamily="34" charset="0"/>
              </a:rPr>
              <a:t>и заинтересованными сторонами на всех уровнях управления работодатель вправе реализовывать и поддерживать в работоспособном состоянии процессы,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обеспечивающие</a:t>
            </a:r>
            <a:r>
              <a:rPr lang="ru-RU" b="1" dirty="0">
                <a:solidFill>
                  <a:srgbClr val="2646D0"/>
                </a:solidFill>
                <a:latin typeface="Arial Narrow" panose="020B0606020202030204" pitchFamily="34" charset="0"/>
              </a:rPr>
              <a:t> </a:t>
            </a:r>
            <a:r>
              <a:rPr lang="ru-RU" b="1" dirty="0">
                <a:solidFill>
                  <a:srgbClr val="FF0000"/>
                </a:solidFill>
                <a:latin typeface="Arial Narrow" panose="020B0606020202030204" pitchFamily="34" charset="0"/>
              </a:rPr>
              <a:t>участие работников или их уполномоченных представителей </a:t>
            </a:r>
            <a:r>
              <a:rPr lang="ru-RU" b="1" dirty="0">
                <a:solidFill>
                  <a:srgbClr val="2646D0"/>
                </a:solidFill>
                <a:latin typeface="Arial Narrow" panose="020B0606020202030204" pitchFamily="34" charset="0"/>
              </a:rPr>
              <a:t>(при наличии)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 разработке, планировании, обеспечении функционирования, оценке показателей функционирования и действиях по улучшению СУОТ</a:t>
            </a:r>
            <a:r>
              <a:rPr lang="ru-RU" b="1" dirty="0">
                <a:solidFill>
                  <a:srgbClr val="2646D0"/>
                </a:solidFill>
                <a:latin typeface="Arial Narrow" panose="020B0606020202030204" pitchFamily="34" charset="0"/>
              </a:rPr>
              <a:t>.</a:t>
            </a:r>
          </a:p>
        </p:txBody>
      </p:sp>
      <p:sp>
        <p:nvSpPr>
          <p:cNvPr id="4" name="Title 1">
            <a:extLst>
              <a:ext uri="{FF2B5EF4-FFF2-40B4-BE49-F238E27FC236}">
                <a16:creationId xmlns:a16="http://schemas.microsoft.com/office/drawing/2014/main" xmlns="" id="{935EC5D8-C9CC-4F63-1531-D43CAFA61FED}"/>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Положение о системе управления</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охраной труда</a:t>
            </a:r>
          </a:p>
        </p:txBody>
      </p:sp>
    </p:spTree>
    <p:extLst>
      <p:ext uri="{BB962C8B-B14F-4D97-AF65-F5344CB8AC3E}">
        <p14:creationId xmlns:p14="http://schemas.microsoft.com/office/powerpoint/2010/main" val="4044312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CADF4C96-3A71-4158-82C5-509EE8B0D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604" y="1772816"/>
            <a:ext cx="3564396" cy="2376264"/>
          </a:xfrm>
          <a:prstGeom prst="rect">
            <a:avLst/>
          </a:prstGeom>
        </p:spPr>
      </p:pic>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409756" cy="468052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776н «Об утверждении Примерного положения о системе управления охраной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65. Работодатель вправе предусмотреть и реализовать возможность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осуществления внешнего контроля и оценки результативности функционирования СУОТ организации</a:t>
            </a:r>
            <a:r>
              <a:rPr lang="ru-RU" b="1" dirty="0">
                <a:solidFill>
                  <a:srgbClr val="2646D0"/>
                </a:solidFill>
                <a:latin typeface="Arial Narrow" panose="020B0606020202030204" pitchFamily="34" charset="0"/>
              </a:rPr>
              <a:t>, контроля и анализа показателей реализации процедур и мероприятий по охране труда, путем организации общественного контроля </a:t>
            </a:r>
            <a:r>
              <a:rPr lang="ru-RU" b="1" dirty="0">
                <a:solidFill>
                  <a:srgbClr val="FF0000"/>
                </a:solidFill>
                <a:latin typeface="Arial Narrow" panose="020B0606020202030204" pitchFamily="34" charset="0"/>
              </a:rPr>
              <a:t>с привлечением уполномоченных по охране труда, </a:t>
            </a:r>
            <a:r>
              <a:rPr lang="ru-RU" b="1" dirty="0">
                <a:solidFill>
                  <a:srgbClr val="2646D0"/>
                </a:solidFill>
                <a:latin typeface="Arial Narrow" panose="020B0606020202030204" pitchFamily="34" charset="0"/>
              </a:rPr>
              <a:t>либо проведения внешнего независимого контроля (аудита) СУОТ с привлечением независимой специализированной организации, имеющей соответствующую компетенцию.</a:t>
            </a:r>
          </a:p>
        </p:txBody>
      </p:sp>
      <p:sp>
        <p:nvSpPr>
          <p:cNvPr id="4" name="Title 1">
            <a:extLst>
              <a:ext uri="{FF2B5EF4-FFF2-40B4-BE49-F238E27FC236}">
                <a16:creationId xmlns:a16="http://schemas.microsoft.com/office/drawing/2014/main" xmlns="" id="{81AB2ABA-413D-5D4B-50CD-43C56DB149BF}"/>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Положение о системе управления</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охраной труда</a:t>
            </a:r>
          </a:p>
        </p:txBody>
      </p:sp>
    </p:spTree>
    <p:extLst>
      <p:ext uri="{BB962C8B-B14F-4D97-AF65-F5344CB8AC3E}">
        <p14:creationId xmlns:p14="http://schemas.microsoft.com/office/powerpoint/2010/main" val="14784823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CADF4C96-3A71-4158-82C5-509EE8B0D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604" y="1772816"/>
            <a:ext cx="3564396" cy="2376264"/>
          </a:xfrm>
          <a:prstGeom prst="rect">
            <a:avLst/>
          </a:prstGeom>
        </p:spPr>
      </p:pic>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409756"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776н «Об утверждении Примерного положения о системе управления охраной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70.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 целях улучшения функционирования СУОТ </a:t>
            </a:r>
            <a:r>
              <a:rPr lang="ru-RU" b="1" dirty="0">
                <a:solidFill>
                  <a:srgbClr val="2646D0"/>
                </a:solidFill>
                <a:latin typeface="Arial Narrow" panose="020B0606020202030204" pitchFamily="34" charset="0"/>
              </a:rPr>
              <a:t>определяются и реализуются мероприятия (действия), направленные на улучшение функционирования СУОТ, контроля реализации процедур и исполнения мероприятий по охране труда, а также результатов расследований аварий (инцидентов), несчастных случаев на производстве, микроповреждений (микротравм), профессиональных заболеваний, результатов контрольно-надзорных мероприятий органов государственной власти, </a:t>
            </a:r>
            <a:r>
              <a:rPr lang="ru-RU" b="1" dirty="0">
                <a:solidFill>
                  <a:srgbClr val="FF0000"/>
                </a:solidFill>
                <a:latin typeface="Arial Narrow" panose="020B0606020202030204" pitchFamily="34" charset="0"/>
              </a:rPr>
              <a:t>предложений, поступивших от работников и (или) их уполномоченных представителей</a:t>
            </a:r>
            <a:r>
              <a:rPr lang="ru-RU" b="1" dirty="0">
                <a:solidFill>
                  <a:srgbClr val="2646D0"/>
                </a:solidFill>
                <a:latin typeface="Arial Narrow" panose="020B0606020202030204" pitchFamily="34" charset="0"/>
              </a:rPr>
              <a:t>, а также иных заинтересованных сторон.</a:t>
            </a:r>
          </a:p>
        </p:txBody>
      </p:sp>
      <p:sp>
        <p:nvSpPr>
          <p:cNvPr id="4" name="Title 1">
            <a:extLst>
              <a:ext uri="{FF2B5EF4-FFF2-40B4-BE49-F238E27FC236}">
                <a16:creationId xmlns:a16="http://schemas.microsoft.com/office/drawing/2014/main" xmlns="" id="{3E79C432-3A33-47D0-51D6-57EC2282E1D6}"/>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Положение о системе управления</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охраной труда</a:t>
            </a:r>
          </a:p>
        </p:txBody>
      </p:sp>
    </p:spTree>
    <p:extLst>
      <p:ext uri="{BB962C8B-B14F-4D97-AF65-F5344CB8AC3E}">
        <p14:creationId xmlns:p14="http://schemas.microsoft.com/office/powerpoint/2010/main" val="19692011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CADF4C96-3A71-4158-82C5-509EE8B0D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604" y="1772816"/>
            <a:ext cx="3564396" cy="2376264"/>
          </a:xfrm>
          <a:prstGeom prst="rect">
            <a:avLst/>
          </a:prstGeom>
        </p:spPr>
      </p:pic>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6274360" cy="504056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776н «Об утверждении Примерного положения о системе управления охраной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73.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С целью организации планирования улучшения функционирования СУОТ </a:t>
            </a:r>
            <a:r>
              <a:rPr lang="ru-RU" b="1" dirty="0">
                <a:solidFill>
                  <a:srgbClr val="2646D0"/>
                </a:solidFill>
                <a:latin typeface="Arial Narrow" panose="020B0606020202030204" pitchFamily="34" charset="0"/>
              </a:rPr>
              <a:t>работодателю рекомендуется установить и фиксировать порядок разработки корректирующих действий по совершенствованию функционирования СУОТ.</a:t>
            </a:r>
          </a:p>
          <a:p>
            <a:pPr>
              <a:lnSpc>
                <a:spcPct val="90000"/>
              </a:lnSpc>
              <a:spcBef>
                <a:spcPct val="20000"/>
              </a:spcBef>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Корректирующие действия рекомендуется разрабатывать в том числе на основе</a:t>
            </a:r>
            <a:r>
              <a:rPr lang="ru-RU" b="1" dirty="0">
                <a:solidFill>
                  <a:srgbClr val="2646D0"/>
                </a:solidFill>
                <a:latin typeface="Arial Narrow" panose="020B0606020202030204" pitchFamily="34" charset="0"/>
              </a:rPr>
              <a:t> результатов выполнения мероприятий по охране труда, анализа по результатам контроля, выполнения мероприятий, разработанных по результатам расследований аварий (инцидентов), микроповреждений (микротравм), несчастных случаев на производстве, профессиональных заболеваний, выполнения мероприятий по устранению предписаний контрольно-надзорных органов государственной власти, </a:t>
            </a:r>
            <a:r>
              <a:rPr lang="ru-RU" b="1" dirty="0">
                <a:solidFill>
                  <a:srgbClr val="FF0000"/>
                </a:solidFill>
                <a:latin typeface="Arial Narrow" panose="020B0606020202030204" pitchFamily="34" charset="0"/>
              </a:rPr>
              <a:t>предложений, поступивших от работников и (или) их уполномоченных представителей</a:t>
            </a:r>
            <a:r>
              <a:rPr lang="ru-RU" b="1" dirty="0">
                <a:solidFill>
                  <a:srgbClr val="2646D0"/>
                </a:solidFill>
                <a:latin typeface="Arial Narrow" panose="020B0606020202030204" pitchFamily="34" charset="0"/>
              </a:rPr>
              <a:t>, а также иных заинтересованных сторон.</a:t>
            </a:r>
          </a:p>
        </p:txBody>
      </p:sp>
      <p:sp>
        <p:nvSpPr>
          <p:cNvPr id="4" name="Title 1">
            <a:extLst>
              <a:ext uri="{FF2B5EF4-FFF2-40B4-BE49-F238E27FC236}">
                <a16:creationId xmlns:a16="http://schemas.microsoft.com/office/drawing/2014/main" xmlns="" id="{BEEA64D0-98BD-A4DC-636A-DF208EF406F7}"/>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Положение о системе управления</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охраной труда</a:t>
            </a:r>
          </a:p>
        </p:txBody>
      </p:sp>
    </p:spTree>
    <p:extLst>
      <p:ext uri="{BB962C8B-B14F-4D97-AF65-F5344CB8AC3E}">
        <p14:creationId xmlns:p14="http://schemas.microsoft.com/office/powerpoint/2010/main" val="13988138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9E44660-E0B3-CD67-138C-4E15FAE930F6}"/>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A06CDD19-06DF-ADAB-670D-9C58720C4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644" y="1775096"/>
            <a:ext cx="3455542" cy="1872208"/>
          </a:xfrm>
          <a:prstGeom prst="rect">
            <a:avLst/>
          </a:prstGeom>
        </p:spPr>
      </p:pic>
      <p:sp>
        <p:nvSpPr>
          <p:cNvPr id="10" name="Title 1">
            <a:extLst>
              <a:ext uri="{FF2B5EF4-FFF2-40B4-BE49-F238E27FC236}">
                <a16:creationId xmlns:a16="http://schemas.microsoft.com/office/drawing/2014/main" xmlns="" id="{D0C96B15-7C73-763F-BEBA-82F95F95219D}"/>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Комиссия по охране труда образовательной организации</a:t>
            </a:r>
          </a:p>
        </p:txBody>
      </p:sp>
      <p:sp>
        <p:nvSpPr>
          <p:cNvPr id="5" name="Прямоугольник 4">
            <a:extLst>
              <a:ext uri="{FF2B5EF4-FFF2-40B4-BE49-F238E27FC236}">
                <a16:creationId xmlns:a16="http://schemas.microsoft.com/office/drawing/2014/main" xmlns="" id="{B4E6F1D1-7415-DCED-8D86-DFC28C81FD9E}"/>
              </a:ext>
            </a:extLst>
          </p:cNvPr>
          <p:cNvSpPr/>
          <p:nvPr/>
        </p:nvSpPr>
        <p:spPr>
          <a:xfrm>
            <a:off x="169848" y="1772816"/>
            <a:ext cx="551298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22.09.2021 № 650н «Об утверждении примерного положения о комитете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 На основе Положения приказом (распоряжением) работодателя </a:t>
            </a:r>
            <a:r>
              <a:rPr lang="ru-RU" b="1" dirty="0">
                <a:solidFill>
                  <a:srgbClr val="FF0000"/>
                </a:solidFill>
                <a:latin typeface="Arial Narrow" panose="020B0606020202030204" pitchFamily="34" charset="0"/>
              </a:rPr>
              <a:t>с учетом 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утверждается положение о комиссии по охране труда с учетом специфики деятельности работодателя.</a:t>
            </a:r>
          </a:p>
        </p:txBody>
      </p:sp>
    </p:spTree>
    <p:extLst>
      <p:ext uri="{BB962C8B-B14F-4D97-AF65-F5344CB8AC3E}">
        <p14:creationId xmlns:p14="http://schemas.microsoft.com/office/powerpoint/2010/main" val="20917688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9A6805-609F-AD8F-C40A-3C187CD005E2}"/>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6C4C000B-27AB-E8AA-1AA9-EABABCCD3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828" y="1772816"/>
            <a:ext cx="3455542" cy="1872208"/>
          </a:xfrm>
          <a:prstGeom prst="rect">
            <a:avLst/>
          </a:prstGeom>
        </p:spPr>
      </p:pic>
      <p:sp>
        <p:nvSpPr>
          <p:cNvPr id="5" name="Прямоугольник 4">
            <a:extLst>
              <a:ext uri="{FF2B5EF4-FFF2-40B4-BE49-F238E27FC236}">
                <a16:creationId xmlns:a16="http://schemas.microsoft.com/office/drawing/2014/main" xmlns="" id="{BE965FE9-2138-8CB5-A431-FB700054B8EF}"/>
              </a:ext>
            </a:extLst>
          </p:cNvPr>
          <p:cNvSpPr/>
          <p:nvPr/>
        </p:nvSpPr>
        <p:spPr>
          <a:xfrm>
            <a:off x="169848" y="1772816"/>
            <a:ext cx="551298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22.09.2021 № 650н «Об утверждении примерного положения о комитете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7. Задачами Комиссии являются:</a:t>
            </a:r>
          </a:p>
          <a:p>
            <a:pPr>
              <a:lnSpc>
                <a:spcPct val="90000"/>
              </a:lnSpc>
              <a:spcBef>
                <a:spcPct val="20000"/>
              </a:spcBef>
              <a:defRPr/>
            </a:pPr>
            <a:r>
              <a:rPr lang="ru-RU" b="1" dirty="0">
                <a:solidFill>
                  <a:srgbClr val="2646D0"/>
                </a:solidFill>
                <a:latin typeface="Arial Narrow" panose="020B0606020202030204" pitchFamily="34" charset="0"/>
              </a:rPr>
              <a:t>д)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рассматривать результаты проведения специальной оценки условий труда и оценки профессиональных рисков</a:t>
            </a:r>
            <a:r>
              <a:rPr lang="ru-RU" b="1" dirty="0">
                <a:solidFill>
                  <a:srgbClr val="2646D0"/>
                </a:solidFill>
                <a:latin typeface="Arial Narrow" panose="020B0606020202030204" pitchFamily="34" charset="0"/>
              </a:rPr>
              <a:t>, поступившие особые мнения, а </a:t>
            </a:r>
            <a:r>
              <a:rPr lang="ru-RU" b="1" dirty="0">
                <a:solidFill>
                  <a:srgbClr val="FF0000"/>
                </a:solidFill>
                <a:latin typeface="Arial Narrow" panose="020B0606020202030204" pitchFamily="34" charset="0"/>
              </a:rPr>
              <a:t>также замечания и предложения первичной профсоюзной организации</a:t>
            </a:r>
            <a:r>
              <a:rPr lang="ru-RU" b="1" dirty="0">
                <a:solidFill>
                  <a:srgbClr val="2646D0"/>
                </a:solidFill>
                <a:latin typeface="Arial Narrow" panose="020B0606020202030204" pitchFamily="34" charset="0"/>
              </a:rPr>
              <a:t> и (или) иных уполномоченных представительных органов работников (при наличии таких представительных органов);</a:t>
            </a: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DCEE23AF-A862-DE11-37DD-0F5F7B9308A3}"/>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Комиссия по охране труда образовательной организации</a:t>
            </a:r>
          </a:p>
        </p:txBody>
      </p:sp>
    </p:spTree>
    <p:extLst>
      <p:ext uri="{BB962C8B-B14F-4D97-AF65-F5344CB8AC3E}">
        <p14:creationId xmlns:p14="http://schemas.microsoft.com/office/powerpoint/2010/main" val="8954743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3CDA6F-E8B5-E6B1-C50C-D33DE1ACA703}"/>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B264C05B-0685-5855-4834-A18C41E17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828" y="1772816"/>
            <a:ext cx="3455542" cy="1872208"/>
          </a:xfrm>
          <a:prstGeom prst="rect">
            <a:avLst/>
          </a:prstGeom>
        </p:spPr>
      </p:pic>
      <p:sp>
        <p:nvSpPr>
          <p:cNvPr id="5" name="Прямоугольник 4">
            <a:extLst>
              <a:ext uri="{FF2B5EF4-FFF2-40B4-BE49-F238E27FC236}">
                <a16:creationId xmlns:a16="http://schemas.microsoft.com/office/drawing/2014/main" xmlns="" id="{2FE17284-292F-9D7C-9AAD-203C0E80ED64}"/>
              </a:ext>
            </a:extLst>
          </p:cNvPr>
          <p:cNvSpPr/>
          <p:nvPr/>
        </p:nvSpPr>
        <p:spPr>
          <a:xfrm>
            <a:off x="169848" y="1772816"/>
            <a:ext cx="551298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22.09.2021 № 650н «Об утверждении примерного положения о комитете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8. Функциями Комиссии являются:</a:t>
            </a:r>
          </a:p>
          <a:p>
            <a:pPr>
              <a:lnSpc>
                <a:spcPct val="90000"/>
              </a:lnSpc>
              <a:spcBef>
                <a:spcPct val="20000"/>
              </a:spcBef>
              <a:defRPr/>
            </a:pPr>
            <a:r>
              <a:rPr lang="ru-RU" b="1" dirty="0">
                <a:solidFill>
                  <a:srgbClr val="2646D0"/>
                </a:solidFill>
                <a:latin typeface="Arial Narrow" panose="020B0606020202030204" pitchFamily="34" charset="0"/>
              </a:rPr>
              <a:t>а)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рассмотрение предложений </a:t>
            </a:r>
            <a:r>
              <a:rPr lang="ru-RU" b="1" dirty="0">
                <a:solidFill>
                  <a:srgbClr val="2646D0"/>
                </a:solidFill>
                <a:latin typeface="Arial Narrow" panose="020B0606020202030204" pitchFamily="34" charset="0"/>
              </a:rPr>
              <a:t>работодателя, работников, </a:t>
            </a:r>
            <a:r>
              <a:rPr lang="ru-RU" b="1" dirty="0">
                <a:solidFill>
                  <a:srgbClr val="FF0000"/>
                </a:solidFill>
                <a:latin typeface="Arial Narrow" panose="020B0606020202030204" pitchFamily="34" charset="0"/>
              </a:rPr>
              <a:t>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с целью выработки рекомендаций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по улучшению условий и охраны труда</a:t>
            </a:r>
            <a:r>
              <a:rPr lang="ru-RU" b="1" dirty="0">
                <a:solidFill>
                  <a:srgbClr val="2646D0"/>
                </a:solidFill>
                <a:latin typeface="Arial Narrow" panose="020B0606020202030204" pitchFamily="34" charset="0"/>
              </a:rPr>
              <a:t>;</a:t>
            </a: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58758179-E6B9-CB0E-E55C-1DD9F493B097}"/>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Комиссия по охране труда образовательной организации</a:t>
            </a:r>
          </a:p>
        </p:txBody>
      </p:sp>
    </p:spTree>
    <p:extLst>
      <p:ext uri="{BB962C8B-B14F-4D97-AF65-F5344CB8AC3E}">
        <p14:creationId xmlns:p14="http://schemas.microsoft.com/office/powerpoint/2010/main" val="30189869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628ED1-E099-EF3B-A240-7130D43A5FC1}"/>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C5511ABC-984B-F344-EA19-3810565C6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828" y="1772816"/>
            <a:ext cx="3455542" cy="1872208"/>
          </a:xfrm>
          <a:prstGeom prst="rect">
            <a:avLst/>
          </a:prstGeom>
        </p:spPr>
      </p:pic>
      <p:sp>
        <p:nvSpPr>
          <p:cNvPr id="5" name="Прямоугольник 4">
            <a:extLst>
              <a:ext uri="{FF2B5EF4-FFF2-40B4-BE49-F238E27FC236}">
                <a16:creationId xmlns:a16="http://schemas.microsoft.com/office/drawing/2014/main" xmlns="" id="{17D8D9E9-137B-C5E4-E3D0-9B0BF5E3CF1C}"/>
              </a:ext>
            </a:extLst>
          </p:cNvPr>
          <p:cNvSpPr/>
          <p:nvPr/>
        </p:nvSpPr>
        <p:spPr>
          <a:xfrm>
            <a:off x="169848" y="1772816"/>
            <a:ext cx="551298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22.09.2021 № 650н «Об утверждении примерного положения о комитете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8. Функциями Комиссии являются:</a:t>
            </a:r>
          </a:p>
          <a:p>
            <a:pPr>
              <a:lnSpc>
                <a:spcPct val="90000"/>
              </a:lnSpc>
              <a:spcBef>
                <a:spcPct val="20000"/>
              </a:spcBef>
              <a:defRPr/>
            </a:pPr>
            <a:r>
              <a:rPr lang="ru-RU" b="1" dirty="0">
                <a:solidFill>
                  <a:srgbClr val="2646D0"/>
                </a:solidFill>
                <a:latin typeface="Arial Narrow" panose="020B0606020202030204" pitchFamily="34" charset="0"/>
              </a:rPr>
              <a:t>м)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подготовка и представление </a:t>
            </a:r>
            <a:r>
              <a:rPr lang="ru-RU" b="1" dirty="0">
                <a:solidFill>
                  <a:srgbClr val="2646D0"/>
                </a:solidFill>
                <a:latin typeface="Arial Narrow" panose="020B0606020202030204" pitchFamily="34" charset="0"/>
              </a:rPr>
              <a:t>работодателю, </a:t>
            </a:r>
            <a:r>
              <a:rPr lang="ru-RU" b="1" dirty="0">
                <a:solidFill>
                  <a:srgbClr val="FF0000"/>
                </a:solidFill>
                <a:latin typeface="Arial Narrow" panose="020B0606020202030204" pitchFamily="34" charset="0"/>
              </a:rPr>
              <a:t>выборному органу первичной профсоюзной организации </a:t>
            </a:r>
            <a:r>
              <a:rPr lang="ru-RU" b="1" dirty="0">
                <a:solidFill>
                  <a:srgbClr val="2646D0"/>
                </a:solidFill>
                <a:latin typeface="Arial Narrow" panose="020B0606020202030204" pitchFamily="34" charset="0"/>
              </a:rPr>
              <a:t>или иному уполномоченному работниками представительному органу предложений по разработке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проектов локальных нормативных актов по охране труда</a:t>
            </a:r>
            <a:r>
              <a:rPr lang="ru-RU" b="1" dirty="0">
                <a:solidFill>
                  <a:srgbClr val="2646D0"/>
                </a:solidFill>
                <a:latin typeface="Arial Narrow" panose="020B0606020202030204" pitchFamily="34" charset="0"/>
              </a:rPr>
              <a:t>, участие в разработке и рассмотрении указанных проектов;</a:t>
            </a: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A0B3A8BF-5021-0FC5-CF8C-8D0F2A63E47A}"/>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Комиссия по охране труда образовательной организации</a:t>
            </a:r>
          </a:p>
        </p:txBody>
      </p:sp>
    </p:spTree>
    <p:extLst>
      <p:ext uri="{BB962C8B-B14F-4D97-AF65-F5344CB8AC3E}">
        <p14:creationId xmlns:p14="http://schemas.microsoft.com/office/powerpoint/2010/main" val="7673196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1582DF-D31F-337A-BECA-BE2024772269}"/>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17E2D49D-26FD-9E4C-8E34-096DA7911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828" y="1772816"/>
            <a:ext cx="3455542" cy="1872208"/>
          </a:xfrm>
          <a:prstGeom prst="rect">
            <a:avLst/>
          </a:prstGeom>
        </p:spPr>
      </p:pic>
      <p:sp>
        <p:nvSpPr>
          <p:cNvPr id="5" name="Прямоугольник 4">
            <a:extLst>
              <a:ext uri="{FF2B5EF4-FFF2-40B4-BE49-F238E27FC236}">
                <a16:creationId xmlns:a16="http://schemas.microsoft.com/office/drawing/2014/main" xmlns="" id="{FADE5254-60FA-F15C-EBB6-0E7D38ACBE0A}"/>
              </a:ext>
            </a:extLst>
          </p:cNvPr>
          <p:cNvSpPr/>
          <p:nvPr/>
        </p:nvSpPr>
        <p:spPr>
          <a:xfrm>
            <a:off x="169848" y="1772816"/>
            <a:ext cx="551298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22.09.2021 № 650н «Об утверждении примерного положения о комитете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10. Комиссия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создается</a:t>
            </a:r>
            <a:r>
              <a:rPr lang="ru-RU" b="1" dirty="0">
                <a:solidFill>
                  <a:srgbClr val="2646D0"/>
                </a:solidFill>
                <a:latin typeface="Arial Narrow" panose="020B0606020202030204" pitchFamily="34" charset="0"/>
              </a:rPr>
              <a:t> по инициативе работодателя и (или) по инициативе работников </a:t>
            </a:r>
            <a:r>
              <a:rPr lang="ru-RU" b="1" dirty="0">
                <a:solidFill>
                  <a:srgbClr val="FF0000"/>
                </a:solidFill>
                <a:latin typeface="Arial Narrow" panose="020B0606020202030204" pitchFamily="34" charset="0"/>
              </a:rPr>
              <a:t>либо их представительного органа </a:t>
            </a:r>
            <a:r>
              <a:rPr lang="ru-RU" b="1" dirty="0">
                <a:solidFill>
                  <a:srgbClr val="2646D0"/>
                </a:solidFill>
                <a:latin typeface="Arial Narrow" panose="020B0606020202030204" pitchFamily="34" charset="0"/>
              </a:rPr>
              <a:t>на паритетной основе (каждая сторона имеет один голос вне зависимости от общего числа представителей стороны) из представителей работодателя, </a:t>
            </a:r>
            <a:r>
              <a:rPr lang="ru-RU" b="1" dirty="0">
                <a:solidFill>
                  <a:srgbClr val="FF0000"/>
                </a:solidFill>
                <a:latin typeface="Arial Narrow" panose="020B0606020202030204" pitchFamily="34" charset="0"/>
              </a:rPr>
              <a:t>профессионального союза</a:t>
            </a:r>
            <a:r>
              <a:rPr lang="ru-RU" b="1" dirty="0">
                <a:solidFill>
                  <a:srgbClr val="2646D0"/>
                </a:solidFill>
                <a:latin typeface="Arial Narrow" panose="020B0606020202030204" pitchFamily="34" charset="0"/>
              </a:rPr>
              <a:t> или иного представительного органа работников.</a:t>
            </a: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78A49124-B49A-A475-C9F3-CE78EA85E71B}"/>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Комиссия по охране труда образовательной организации</a:t>
            </a:r>
          </a:p>
        </p:txBody>
      </p:sp>
    </p:spTree>
    <p:extLst>
      <p:ext uri="{BB962C8B-B14F-4D97-AF65-F5344CB8AC3E}">
        <p14:creationId xmlns:p14="http://schemas.microsoft.com/office/powerpoint/2010/main" val="42200169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EB907B-61D5-4D41-87C8-4EEBBDD41D06}"/>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A994E7BF-32AC-7056-B65D-0E1CA27E5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458" y="1777384"/>
            <a:ext cx="3455542" cy="1872208"/>
          </a:xfrm>
          <a:prstGeom prst="rect">
            <a:avLst/>
          </a:prstGeom>
        </p:spPr>
      </p:pic>
      <p:sp>
        <p:nvSpPr>
          <p:cNvPr id="5" name="Прямоугольник 4">
            <a:extLst>
              <a:ext uri="{FF2B5EF4-FFF2-40B4-BE49-F238E27FC236}">
                <a16:creationId xmlns:a16="http://schemas.microsoft.com/office/drawing/2014/main" xmlns="" id="{CD0982D8-27D8-11E7-E21D-9068F0594EAE}"/>
              </a:ext>
            </a:extLst>
          </p:cNvPr>
          <p:cNvSpPr/>
          <p:nvPr/>
        </p:nvSpPr>
        <p:spPr>
          <a:xfrm>
            <a:off x="169848" y="1772816"/>
            <a:ext cx="551298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22.09.2021 № 650н «Об утверждении примерного положения о комитете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12. Выдвижение в Комиссию представителей работников может осуществляться </a:t>
            </a:r>
            <a:r>
              <a:rPr lang="ru-RU" b="1" dirty="0">
                <a:solidFill>
                  <a:srgbClr val="FF0000"/>
                </a:solidFill>
                <a:latin typeface="Arial Narrow" panose="020B0606020202030204" pitchFamily="34" charset="0"/>
              </a:rPr>
              <a:t>на основании решения выборного органа первичной профсоюзной организации</a:t>
            </a:r>
            <a:r>
              <a:rPr lang="ru-RU" b="1" dirty="0">
                <a:solidFill>
                  <a:srgbClr val="2646D0"/>
                </a:solidFill>
                <a:latin typeface="Arial Narrow" panose="020B0606020202030204" pitchFamily="34" charset="0"/>
              </a:rPr>
              <a:t>, если он объединяет более половины работающих, или на собрании (конференции) работников организации; представители работодателя выдвигаются работодателем. Состав Комиссии утверждается приказом (распоряжением) работодателя.</a:t>
            </a: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965E49EF-7CBE-A1AF-FE51-1EE902437C91}"/>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Комиссия по охране труда образовательной организации</a:t>
            </a:r>
          </a:p>
        </p:txBody>
      </p:sp>
    </p:spTree>
    <p:extLst>
      <p:ext uri="{BB962C8B-B14F-4D97-AF65-F5344CB8AC3E}">
        <p14:creationId xmlns:p14="http://schemas.microsoft.com/office/powerpoint/2010/main" val="2016760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302F58-8E99-C803-A727-7E77F977EB1C}"/>
            </a:ext>
          </a:extLst>
        </p:cNvPr>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D974B48A-3ED2-1088-83C9-83E70F7DF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852" y="1772816"/>
            <a:ext cx="3564396" cy="2376264"/>
          </a:xfrm>
          <a:prstGeom prst="rect">
            <a:avLst/>
          </a:prstGeom>
        </p:spPr>
      </p:pic>
      <p:sp>
        <p:nvSpPr>
          <p:cNvPr id="10" name="Title 1">
            <a:extLst>
              <a:ext uri="{FF2B5EF4-FFF2-40B4-BE49-F238E27FC236}">
                <a16:creationId xmlns:a16="http://schemas.microsoft.com/office/drawing/2014/main" xmlns="" id="{EB59FBC3-24F0-4577-AA3A-4CCBCE6DD1DF}"/>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Обязанности работодателя</a:t>
            </a:r>
          </a:p>
        </p:txBody>
      </p:sp>
      <p:sp>
        <p:nvSpPr>
          <p:cNvPr id="5" name="Прямоугольник 4">
            <a:extLst>
              <a:ext uri="{FF2B5EF4-FFF2-40B4-BE49-F238E27FC236}">
                <a16:creationId xmlns:a16="http://schemas.microsoft.com/office/drawing/2014/main" xmlns="" id="{49C8D23D-4D77-A4F1-E307-B71EC6722E4E}"/>
              </a:ext>
            </a:extLst>
          </p:cNvPr>
          <p:cNvSpPr/>
          <p:nvPr/>
        </p:nvSpPr>
        <p:spPr>
          <a:xfrm>
            <a:off x="169848" y="1772816"/>
            <a:ext cx="5412004" cy="504056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Трудовой кодекс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Статья 214. Обязанности работодателя в области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Работодатель обязан обеспечить:</a:t>
            </a:r>
          </a:p>
          <a:p>
            <a:pPr>
              <a:lnSpc>
                <a:spcPct val="90000"/>
              </a:lnSpc>
              <a:spcBef>
                <a:spcPct val="20000"/>
              </a:spcBef>
              <a:defRPr/>
            </a:pPr>
            <a:r>
              <a:rPr lang="ru-RU" b="1" dirty="0">
                <a:solidFill>
                  <a:srgbClr val="2646D0"/>
                </a:solidFill>
                <a:latin typeface="Arial Narrow" panose="020B0606020202030204" pitchFamily="34" charset="0"/>
              </a:rPr>
              <a:t>…</a:t>
            </a:r>
          </a:p>
          <a:p>
            <a:pPr>
              <a:lnSpc>
                <a:spcPct val="90000"/>
              </a:lnSpc>
              <a:spcBef>
                <a:spcPct val="20000"/>
              </a:spcBef>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разработку и утверждение локальных нормативных актов по охране труда </a:t>
            </a:r>
            <a:r>
              <a:rPr lang="ru-RU" b="1" dirty="0">
                <a:solidFill>
                  <a:srgbClr val="2646D0"/>
                </a:solidFill>
                <a:latin typeface="Arial Narrow" panose="020B0606020202030204" pitchFamily="34" charset="0"/>
              </a:rPr>
              <a:t>с учетом мнения выборного органа </a:t>
            </a:r>
            <a:r>
              <a:rPr lang="ru-RU" b="1" dirty="0">
                <a:solidFill>
                  <a:srgbClr val="FF0000"/>
                </a:solidFill>
                <a:latin typeface="Arial Narrow" panose="020B0606020202030204" pitchFamily="34" charset="0"/>
              </a:rPr>
              <a:t>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(при наличии такого представительного органа) в порядке, установленном статьей 372 настоящего Кодекса для принятия локальных нормативных актов;</a:t>
            </a:r>
          </a:p>
          <a:p>
            <a:pPr>
              <a:lnSpc>
                <a:spcPct val="90000"/>
              </a:lnSpc>
              <a:spcBef>
                <a:spcPct val="20000"/>
              </a:spcBef>
              <a:defRPr/>
            </a:pPr>
            <a:endParaRPr lang="ru-RU" b="1" dirty="0">
              <a:solidFill>
                <a:srgbClr val="2646D0"/>
              </a:solidFill>
              <a:latin typeface="Arial Narrow" panose="020B0606020202030204" pitchFamily="34" charset="0"/>
            </a:endParaRPr>
          </a:p>
        </p:txBody>
      </p:sp>
    </p:spTree>
    <p:extLst>
      <p:ext uri="{BB962C8B-B14F-4D97-AF65-F5344CB8AC3E}">
        <p14:creationId xmlns:p14="http://schemas.microsoft.com/office/powerpoint/2010/main" val="41960687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0A2107-7E39-9E0C-D2F3-FE5CDC6E6CF6}"/>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5FACB081-1655-ECEA-467F-6AE5C5985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458" y="1772816"/>
            <a:ext cx="3455542" cy="1872208"/>
          </a:xfrm>
          <a:prstGeom prst="rect">
            <a:avLst/>
          </a:prstGeom>
        </p:spPr>
      </p:pic>
      <p:sp>
        <p:nvSpPr>
          <p:cNvPr id="5" name="Прямоугольник 4">
            <a:extLst>
              <a:ext uri="{FF2B5EF4-FFF2-40B4-BE49-F238E27FC236}">
                <a16:creationId xmlns:a16="http://schemas.microsoft.com/office/drawing/2014/main" xmlns="" id="{890B296B-505B-4CB5-1BBF-ED4A89497ADA}"/>
              </a:ext>
            </a:extLst>
          </p:cNvPr>
          <p:cNvSpPr/>
          <p:nvPr/>
        </p:nvSpPr>
        <p:spPr>
          <a:xfrm>
            <a:off x="169848" y="1772816"/>
            <a:ext cx="551298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22.09.2021 № 650н «Об утверждении примерного положения о комитете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13. Комиссия избирает из своего состава председателя, </a:t>
            </a:r>
            <a:r>
              <a:rPr lang="ru-RU" b="1" dirty="0">
                <a:solidFill>
                  <a:srgbClr val="FF0000"/>
                </a:solidFill>
                <a:latin typeface="Arial Narrow" panose="020B0606020202030204" pitchFamily="34" charset="0"/>
              </a:rPr>
              <a:t>заместителей от каждой стороны социального партнерства</a:t>
            </a:r>
            <a:r>
              <a:rPr lang="ru-RU" b="1" dirty="0">
                <a:solidFill>
                  <a:srgbClr val="2646D0"/>
                </a:solidFill>
                <a:latin typeface="Arial Narrow" panose="020B0606020202030204" pitchFamily="34" charset="0"/>
              </a:rPr>
              <a:t> и секретаря. Председателем Комиссии, как правило, является непосредственно работодатель или его уполномоченный представитель, </a:t>
            </a:r>
            <a:r>
              <a:rPr lang="ru-RU" b="1" dirty="0">
                <a:solidFill>
                  <a:srgbClr val="FF0000"/>
                </a:solidFill>
                <a:latin typeface="Arial Narrow" panose="020B0606020202030204" pitchFamily="34" charset="0"/>
              </a:rPr>
              <a:t>одним из заместителей является представитель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секретарем - работник службы охраны труда работодателя.</a:t>
            </a: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B2CA99AC-E3A9-69E5-10AA-92A9A01EC081}"/>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Комиссия по охране труда образовательной организации</a:t>
            </a:r>
          </a:p>
        </p:txBody>
      </p:sp>
    </p:spTree>
    <p:extLst>
      <p:ext uri="{BB962C8B-B14F-4D97-AF65-F5344CB8AC3E}">
        <p14:creationId xmlns:p14="http://schemas.microsoft.com/office/powerpoint/2010/main" val="174393295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2C42C3-6F24-C1EF-8715-7949A0BD3B1D}"/>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D541C42A-D3BE-66D8-E8E6-656592728C3E}"/>
              </a:ext>
            </a:extLst>
          </p:cNvPr>
          <p:cNvSpPr/>
          <p:nvPr/>
        </p:nvSpPr>
        <p:spPr>
          <a:xfrm>
            <a:off x="169848" y="1772816"/>
            <a:ext cx="548227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Федеральный закон от 28.12.2013</a:t>
            </a:r>
          </a:p>
          <a:p>
            <a:pPr>
              <a:lnSpc>
                <a:spcPct val="90000"/>
              </a:lnSpc>
              <a:spcBef>
                <a:spcPct val="20000"/>
              </a:spcBef>
              <a:defRPr/>
            </a:pPr>
            <a:r>
              <a:rPr lang="ru-RU" b="1" dirty="0">
                <a:solidFill>
                  <a:srgbClr val="2646D0"/>
                </a:solidFill>
                <a:latin typeface="Arial Narrow" panose="020B0606020202030204" pitchFamily="34" charset="0"/>
              </a:rPr>
              <a:t>№ 426-ФЗ «О специальной оценке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Статья 5. Права и обязанности работника в связи с проведением специальной оценки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Работник вправе:</a:t>
            </a:r>
          </a:p>
          <a:p>
            <a:pPr>
              <a:lnSpc>
                <a:spcPct val="90000"/>
              </a:lnSpc>
              <a:spcBef>
                <a:spcPct val="20000"/>
              </a:spcBef>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4) представлять </a:t>
            </a:r>
            <a:r>
              <a:rPr lang="ru-RU" b="1" dirty="0">
                <a:solidFill>
                  <a:srgbClr val="2646D0"/>
                </a:solidFill>
                <a:latin typeface="Arial Narrow" panose="020B0606020202030204" pitchFamily="34" charset="0"/>
              </a:rPr>
              <a:t>работодателю, организации, проводящей специальную оценку условий труда, и (или) </a:t>
            </a:r>
            <a:r>
              <a:rPr lang="ru-RU" b="1" dirty="0">
                <a:solidFill>
                  <a:srgbClr val="FF0000"/>
                </a:solidFill>
                <a:latin typeface="Arial Narrow" panose="020B0606020202030204" pitchFamily="34" charset="0"/>
              </a:rPr>
              <a:t>в выборный орган первичной профсоюзной организации </a:t>
            </a:r>
            <a:r>
              <a:rPr lang="ru-RU" b="1" dirty="0">
                <a:solidFill>
                  <a:srgbClr val="2646D0"/>
                </a:solidFill>
                <a:latin typeface="Arial Narrow" panose="020B0606020202030204" pitchFamily="34" charset="0"/>
              </a:rPr>
              <a:t>или иного представительного органа работников (при наличии) в письменном виде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замечания и возражения относительно результатов специальной оценки условий труда</a:t>
            </a:r>
            <a:r>
              <a:rPr lang="ru-RU" b="1" dirty="0">
                <a:solidFill>
                  <a:srgbClr val="2646D0"/>
                </a:solidFill>
                <a:latin typeface="Arial Narrow" panose="020B0606020202030204" pitchFamily="34" charset="0"/>
              </a:rPr>
              <a:t>, проведенной на его рабочем месте.</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C36C0DFE-5662-AD95-CDA2-5FA4FC49AAAA}"/>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Специальная оценка условий труда</a:t>
            </a:r>
          </a:p>
        </p:txBody>
      </p:sp>
      <p:pic>
        <p:nvPicPr>
          <p:cNvPr id="3" name="Рисунок 2" descr="Изображение выглядит как игрушка, мультфильм&#10;&#10;Содержимое, созданное искусственным интеллектом, может быть неверным.">
            <a:extLst>
              <a:ext uri="{FF2B5EF4-FFF2-40B4-BE49-F238E27FC236}">
                <a16:creationId xmlns:a16="http://schemas.microsoft.com/office/drawing/2014/main" xmlns="" id="{C7D66817-3ED5-955B-3BAB-3307AD7E6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72816"/>
            <a:ext cx="3491880" cy="2379135"/>
          </a:xfrm>
          <a:prstGeom prst="rect">
            <a:avLst/>
          </a:prstGeom>
        </p:spPr>
      </p:pic>
    </p:spTree>
    <p:extLst>
      <p:ext uri="{BB962C8B-B14F-4D97-AF65-F5344CB8AC3E}">
        <p14:creationId xmlns:p14="http://schemas.microsoft.com/office/powerpoint/2010/main" val="9773381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CDA34B-6529-75B4-0F3C-F0D1479BB8A3}"/>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0F44B3E9-7798-2872-12B9-D0D9189FBA5D}"/>
              </a:ext>
            </a:extLst>
          </p:cNvPr>
          <p:cNvSpPr/>
          <p:nvPr/>
        </p:nvSpPr>
        <p:spPr>
          <a:xfrm>
            <a:off x="169848" y="1772816"/>
            <a:ext cx="548227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Федеральный закон от 28.12.2013</a:t>
            </a:r>
          </a:p>
          <a:p>
            <a:pPr>
              <a:lnSpc>
                <a:spcPct val="90000"/>
              </a:lnSpc>
              <a:spcBef>
                <a:spcPct val="20000"/>
              </a:spcBef>
              <a:defRPr/>
            </a:pPr>
            <a:r>
              <a:rPr lang="ru-RU" b="1" dirty="0">
                <a:solidFill>
                  <a:srgbClr val="2646D0"/>
                </a:solidFill>
                <a:latin typeface="Arial Narrow" panose="020B0606020202030204" pitchFamily="34" charset="0"/>
              </a:rPr>
              <a:t>№ 426-ФЗ «О специальной оценке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Статья 6. Права и обязанности организации, проводящей специальную оценку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Организация, проводящая специальную оценку условий труда, обязана</a:t>
            </a:r>
            <a:r>
              <a:rPr lang="ru-RU" b="1" dirty="0">
                <a:solidFill>
                  <a:srgbClr val="2646D0"/>
                </a:solidFill>
                <a:latin typeface="Arial Narrow" panose="020B0606020202030204" pitchFamily="34" charset="0"/>
              </a:rPr>
              <a:t>:</a:t>
            </a:r>
          </a:p>
          <a:p>
            <a:pPr>
              <a:lnSpc>
                <a:spcPct val="90000"/>
              </a:lnSpc>
              <a:spcBef>
                <a:spcPct val="20000"/>
              </a:spcBef>
              <a:defRPr/>
            </a:pPr>
            <a:r>
              <a:rPr lang="ru-RU" b="1" dirty="0">
                <a:solidFill>
                  <a:srgbClr val="2646D0"/>
                </a:solidFill>
                <a:latin typeface="Arial Narrow" panose="020B0606020202030204" pitchFamily="34" charset="0"/>
              </a:rPr>
              <a:t>1)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предоставлять по требованию </a:t>
            </a:r>
            <a:r>
              <a:rPr lang="ru-RU" b="1" dirty="0">
                <a:solidFill>
                  <a:srgbClr val="2646D0"/>
                </a:solidFill>
                <a:latin typeface="Arial Narrow" panose="020B0606020202030204" pitchFamily="34" charset="0"/>
              </a:rPr>
              <a:t>работодателя, </a:t>
            </a:r>
            <a:r>
              <a:rPr lang="ru-RU" b="1" dirty="0">
                <a:solidFill>
                  <a:srgbClr val="FF0000"/>
                </a:solidFill>
                <a:latin typeface="Arial Narrow" panose="020B0606020202030204" pitchFamily="34" charset="0"/>
              </a:rPr>
              <a:t>представителя выборного органа первичной профсоюзной организации </a:t>
            </a:r>
            <a:r>
              <a:rPr lang="ru-RU" b="1" dirty="0">
                <a:solidFill>
                  <a:srgbClr val="2646D0"/>
                </a:solidFill>
                <a:latin typeface="Arial Narrow" panose="020B0606020202030204" pitchFamily="34" charset="0"/>
              </a:rPr>
              <a:t>или иного представительного органа работников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обоснования результатов проведения специальной оценки условий труда</a:t>
            </a:r>
            <a:r>
              <a:rPr lang="ru-RU" b="1" dirty="0">
                <a:solidFill>
                  <a:srgbClr val="2646D0"/>
                </a:solidFill>
                <a:latin typeface="Arial Narrow" panose="020B0606020202030204" pitchFamily="34" charset="0"/>
              </a:rPr>
              <a:t>, а также давать работникам разъяснения по вопросам проведения специальной оценки условий труда на их рабочих местах;</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75C7D58E-C0CF-007B-00E2-46A7BE90250B}"/>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Специальная оценка условий труда</a:t>
            </a:r>
          </a:p>
        </p:txBody>
      </p:sp>
      <p:pic>
        <p:nvPicPr>
          <p:cNvPr id="3" name="Рисунок 2" descr="Изображение выглядит как игрушка, мультфильм&#10;&#10;Содержимое, созданное искусственным интеллектом, может быть неверным.">
            <a:extLst>
              <a:ext uri="{FF2B5EF4-FFF2-40B4-BE49-F238E27FC236}">
                <a16:creationId xmlns:a16="http://schemas.microsoft.com/office/drawing/2014/main" xmlns="" id="{D5FA87A8-AB26-5151-B1BD-CB113596C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72816"/>
            <a:ext cx="3491880" cy="2379135"/>
          </a:xfrm>
          <a:prstGeom prst="rect">
            <a:avLst/>
          </a:prstGeom>
        </p:spPr>
      </p:pic>
    </p:spTree>
    <p:extLst>
      <p:ext uri="{BB962C8B-B14F-4D97-AF65-F5344CB8AC3E}">
        <p14:creationId xmlns:p14="http://schemas.microsoft.com/office/powerpoint/2010/main" val="20938034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CDA34B-6529-75B4-0F3C-F0D1479BB8A3}"/>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0F44B3E9-7798-2872-12B9-D0D9189FBA5D}"/>
              </a:ext>
            </a:extLst>
          </p:cNvPr>
          <p:cNvSpPr/>
          <p:nvPr/>
        </p:nvSpPr>
        <p:spPr>
          <a:xfrm>
            <a:off x="169848" y="1772816"/>
            <a:ext cx="548227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Федеральный закон от 28.12.2013</a:t>
            </a:r>
          </a:p>
          <a:p>
            <a:pPr>
              <a:lnSpc>
                <a:spcPct val="90000"/>
              </a:lnSpc>
              <a:spcBef>
                <a:spcPct val="20000"/>
              </a:spcBef>
              <a:defRPr/>
            </a:pPr>
            <a:r>
              <a:rPr lang="ru-RU" b="1" dirty="0">
                <a:solidFill>
                  <a:srgbClr val="2646D0"/>
                </a:solidFill>
                <a:latin typeface="Arial Narrow" panose="020B0606020202030204" pitchFamily="34" charset="0"/>
              </a:rPr>
              <a:t>№ 426-ФЗ «О специальной оценке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Статья 9. Подготовка к проведению специальной оценки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 состав комиссии включаются </a:t>
            </a:r>
            <a:r>
              <a:rPr lang="ru-RU" b="1" dirty="0">
                <a:solidFill>
                  <a:srgbClr val="2646D0"/>
                </a:solidFill>
                <a:latin typeface="Arial Narrow" panose="020B0606020202030204" pitchFamily="34" charset="0"/>
              </a:rPr>
              <a:t>представители работодателя, в том числе специалист по охране труда, </a:t>
            </a:r>
            <a:r>
              <a:rPr lang="ru-RU" b="1" dirty="0">
                <a:solidFill>
                  <a:srgbClr val="FF0000"/>
                </a:solidFill>
                <a:latin typeface="Arial Narrow" panose="020B0606020202030204" pitchFamily="34" charset="0"/>
              </a:rPr>
              <a:t>представители выборного органа первичной профсоюзной организации </a:t>
            </a:r>
            <a:r>
              <a:rPr lang="ru-RU" b="1" dirty="0">
                <a:solidFill>
                  <a:srgbClr val="2646D0"/>
                </a:solidFill>
                <a:latin typeface="Arial Narrow" panose="020B0606020202030204" pitchFamily="34" charset="0"/>
              </a:rPr>
              <a:t>или иного представительного органа работников (при наличии). Состав и порядок деятельности комиссии утверждаются приказом (распоряжением) работодателя в соответствии с требованиями настоящего Федерального закона.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75C7D58E-C0CF-007B-00E2-46A7BE90250B}"/>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Специальная оценка условий труда</a:t>
            </a:r>
          </a:p>
        </p:txBody>
      </p:sp>
      <p:pic>
        <p:nvPicPr>
          <p:cNvPr id="3" name="Рисунок 2" descr="Изображение выглядит как игрушка, мультфильм&#10;&#10;Содержимое, созданное искусственным интеллектом, может быть неверным.">
            <a:extLst>
              <a:ext uri="{FF2B5EF4-FFF2-40B4-BE49-F238E27FC236}">
                <a16:creationId xmlns:a16="http://schemas.microsoft.com/office/drawing/2014/main" xmlns="" id="{D5FA87A8-AB26-5151-B1BD-CB113596C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72816"/>
            <a:ext cx="3491880" cy="2379135"/>
          </a:xfrm>
          <a:prstGeom prst="rect">
            <a:avLst/>
          </a:prstGeom>
        </p:spPr>
      </p:pic>
    </p:spTree>
    <p:extLst>
      <p:ext uri="{BB962C8B-B14F-4D97-AF65-F5344CB8AC3E}">
        <p14:creationId xmlns:p14="http://schemas.microsoft.com/office/powerpoint/2010/main" val="25978218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738349-51E8-706B-A1DC-339995983178}"/>
            </a:ext>
          </a:extLst>
        </p:cNvPr>
        <p:cNvGrpSpPr/>
        <p:nvPr/>
      </p:nvGrpSpPr>
      <p:grpSpPr>
        <a:xfrm>
          <a:off x="0" y="0"/>
          <a:ext cx="0" cy="0"/>
          <a:chOff x="0" y="0"/>
          <a:chExt cx="0" cy="0"/>
        </a:xfrm>
      </p:grpSpPr>
      <p:pic>
        <p:nvPicPr>
          <p:cNvPr id="3" name="Рисунок 2" descr="Изображение выглядит как игрушка, мультфильм&#10;&#10;Содержимое, созданное искусственным интеллектом, может быть неверным.">
            <a:extLst>
              <a:ext uri="{FF2B5EF4-FFF2-40B4-BE49-F238E27FC236}">
                <a16:creationId xmlns:a16="http://schemas.microsoft.com/office/drawing/2014/main" xmlns="" id="{88693DC6-E077-757D-B801-EAEEBC985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72816"/>
            <a:ext cx="3491880" cy="2379135"/>
          </a:xfrm>
          <a:prstGeom prst="rect">
            <a:avLst/>
          </a:prstGeom>
        </p:spPr>
      </p:pic>
      <p:sp>
        <p:nvSpPr>
          <p:cNvPr id="5" name="Прямоугольник 4">
            <a:extLst>
              <a:ext uri="{FF2B5EF4-FFF2-40B4-BE49-F238E27FC236}">
                <a16:creationId xmlns:a16="http://schemas.microsoft.com/office/drawing/2014/main" xmlns="" id="{F90D9DCA-40F0-A091-033F-023A8FE12AB4}"/>
              </a:ext>
            </a:extLst>
          </p:cNvPr>
          <p:cNvSpPr/>
          <p:nvPr/>
        </p:nvSpPr>
        <p:spPr>
          <a:xfrm>
            <a:off x="169848" y="1772816"/>
            <a:ext cx="6130344" cy="504056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Федеральный закон от 28.12.2013</a:t>
            </a:r>
          </a:p>
          <a:p>
            <a:pPr>
              <a:lnSpc>
                <a:spcPct val="90000"/>
              </a:lnSpc>
              <a:spcBef>
                <a:spcPct val="20000"/>
              </a:spcBef>
              <a:defRPr/>
            </a:pPr>
            <a:r>
              <a:rPr lang="ru-RU" b="1" dirty="0">
                <a:solidFill>
                  <a:srgbClr val="2646D0"/>
                </a:solidFill>
                <a:latin typeface="Arial Narrow" panose="020B0606020202030204" pitchFamily="34" charset="0"/>
              </a:rPr>
              <a:t>№ 426-ФЗ «О специальной оценке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Статья 17. Проведение внеплановой специальной оценки условий труда</a:t>
            </a:r>
          </a:p>
          <a:p>
            <a:pPr>
              <a:lnSpc>
                <a:spcPct val="90000"/>
              </a:lnSpc>
              <a:spcBef>
                <a:spcPct val="20000"/>
              </a:spcBef>
              <a:defRPr/>
            </a:pPr>
            <a:endParaRPr lang="ru-RU" sz="1600"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Внеплановая специальная оценка условий труда </a:t>
            </a:r>
            <a:r>
              <a:rPr lang="ru-RU" b="1" dirty="0">
                <a:solidFill>
                  <a:srgbClr val="2646D0"/>
                </a:solidFill>
                <a:latin typeface="Arial Narrow" panose="020B0606020202030204" pitchFamily="34" charset="0"/>
              </a:rPr>
              <a:t>должна проводиться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 следующих случаях</a:t>
            </a:r>
            <a:r>
              <a:rPr lang="ru-RU" b="1" dirty="0">
                <a:solidFill>
                  <a:srgbClr val="2646D0"/>
                </a:solidFill>
                <a:latin typeface="Arial Narrow" panose="020B0606020202030204" pitchFamily="34" charset="0"/>
              </a:rPr>
              <a:t>:</a:t>
            </a:r>
          </a:p>
          <a:p>
            <a:pPr>
              <a:lnSpc>
                <a:spcPct val="90000"/>
              </a:lnSpc>
              <a:spcBef>
                <a:spcPct val="20000"/>
              </a:spcBef>
              <a:defRPr/>
            </a:pPr>
            <a:r>
              <a:rPr lang="ru-RU" b="1" dirty="0">
                <a:solidFill>
                  <a:srgbClr val="2646D0"/>
                </a:solidFill>
                <a:latin typeface="Arial Narrow" panose="020B0606020202030204" pitchFamily="34" charset="0"/>
              </a:rPr>
              <a:t>7) </a:t>
            </a:r>
            <a:r>
              <a:rPr lang="ru-RU" b="1" dirty="0">
                <a:solidFill>
                  <a:srgbClr val="FF0000"/>
                </a:solidFill>
                <a:latin typeface="Arial Narrow" panose="020B0606020202030204" pitchFamily="34" charset="0"/>
              </a:rPr>
              <a:t>наличие мотивированных предложений выборных органов первичных профсоюзных организаций </a:t>
            </a:r>
            <a:r>
              <a:rPr lang="ru-RU" b="1" dirty="0">
                <a:solidFill>
                  <a:srgbClr val="2646D0"/>
                </a:solidFill>
                <a:latin typeface="Arial Narrow" panose="020B0606020202030204" pitchFamily="34" charset="0"/>
              </a:rPr>
              <a:t>или иного представительного органа работников о проведении внеплановой специальной оценки условий труда, в том числе подготовленных </a:t>
            </a:r>
            <a:r>
              <a:rPr lang="ru-RU" b="1" dirty="0">
                <a:solidFill>
                  <a:srgbClr val="FF0000"/>
                </a:solidFill>
                <a:latin typeface="Arial Narrow" panose="020B0606020202030204" pitchFamily="34" charset="0"/>
              </a:rPr>
              <a:t>по замечаниям и возражениям работника</a:t>
            </a:r>
            <a:r>
              <a:rPr lang="ru-RU" b="1" dirty="0">
                <a:solidFill>
                  <a:srgbClr val="2646D0"/>
                </a:solidFill>
                <a:latin typeface="Arial Narrow" panose="020B0606020202030204" pitchFamily="34" charset="0"/>
              </a:rPr>
              <a:t> относительно результатов специальной оценки условий труда, проведенной на его рабочем месте, представленных в соответствии с пунктом 4 части 1 статьи 5 настоящего Федерального закона </a:t>
            </a:r>
            <a:r>
              <a:rPr lang="ru-RU" b="1" dirty="0">
                <a:solidFill>
                  <a:srgbClr val="FF0000"/>
                </a:solidFill>
                <a:latin typeface="Arial Narrow" panose="020B0606020202030204" pitchFamily="34" charset="0"/>
              </a:rPr>
              <a:t>в письменном виде в выборный орган первичной профсоюзной организации </a:t>
            </a:r>
            <a:r>
              <a:rPr lang="ru-RU" b="1" dirty="0">
                <a:solidFill>
                  <a:srgbClr val="2646D0"/>
                </a:solidFill>
                <a:latin typeface="Arial Narrow" panose="020B0606020202030204" pitchFamily="34" charset="0"/>
              </a:rPr>
              <a:t>или иной представительный орган работников.</a:t>
            </a:r>
          </a:p>
        </p:txBody>
      </p:sp>
      <p:sp>
        <p:nvSpPr>
          <p:cNvPr id="4" name="Title 1">
            <a:extLst>
              <a:ext uri="{FF2B5EF4-FFF2-40B4-BE49-F238E27FC236}">
                <a16:creationId xmlns:a16="http://schemas.microsoft.com/office/drawing/2014/main" xmlns="" id="{41036414-64F9-FA64-D9C0-2486639BEB40}"/>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Специальная оценка условий труда</a:t>
            </a:r>
          </a:p>
        </p:txBody>
      </p:sp>
    </p:spTree>
    <p:extLst>
      <p:ext uri="{BB962C8B-B14F-4D97-AF65-F5344CB8AC3E}">
        <p14:creationId xmlns:p14="http://schemas.microsoft.com/office/powerpoint/2010/main" val="398521537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FA92AB-67BF-D741-ADCF-FCDF3E748200}"/>
            </a:ext>
          </a:extLst>
        </p:cNvPr>
        <p:cNvGrpSpPr/>
        <p:nvPr/>
      </p:nvGrpSpPr>
      <p:grpSpPr>
        <a:xfrm>
          <a:off x="0" y="0"/>
          <a:ext cx="0" cy="0"/>
          <a:chOff x="0" y="0"/>
          <a:chExt cx="0" cy="0"/>
        </a:xfrm>
      </p:grpSpPr>
      <p:pic>
        <p:nvPicPr>
          <p:cNvPr id="3" name="Рисунок 2" descr="Изображение выглядит как игрушка, мультфильм&#10;&#10;Содержимое, созданное искусственным интеллектом, может быть неверным.">
            <a:extLst>
              <a:ext uri="{FF2B5EF4-FFF2-40B4-BE49-F238E27FC236}">
                <a16:creationId xmlns:a16="http://schemas.microsoft.com/office/drawing/2014/main" xmlns="" id="{E26AC9D1-DF65-3B99-E6F3-0CE5F2720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72816"/>
            <a:ext cx="3491880" cy="2379135"/>
          </a:xfrm>
          <a:prstGeom prst="rect">
            <a:avLst/>
          </a:prstGeom>
        </p:spPr>
      </p:pic>
      <p:sp>
        <p:nvSpPr>
          <p:cNvPr id="5" name="Прямоугольник 4">
            <a:extLst>
              <a:ext uri="{FF2B5EF4-FFF2-40B4-BE49-F238E27FC236}">
                <a16:creationId xmlns:a16="http://schemas.microsoft.com/office/drawing/2014/main" xmlns="" id="{49CA598E-30E8-7054-AAB9-455C571AE9E3}"/>
              </a:ext>
            </a:extLst>
          </p:cNvPr>
          <p:cNvSpPr/>
          <p:nvPr/>
        </p:nvSpPr>
        <p:spPr>
          <a:xfrm>
            <a:off x="169848" y="1772816"/>
            <a:ext cx="548227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Федеральный закон от 28.12.2013</a:t>
            </a:r>
          </a:p>
          <a:p>
            <a:pPr>
              <a:lnSpc>
                <a:spcPct val="90000"/>
              </a:lnSpc>
              <a:spcBef>
                <a:spcPct val="20000"/>
              </a:spcBef>
              <a:defRPr/>
            </a:pPr>
            <a:r>
              <a:rPr lang="ru-RU" b="1" dirty="0">
                <a:solidFill>
                  <a:srgbClr val="2646D0"/>
                </a:solidFill>
                <a:latin typeface="Arial Narrow" panose="020B0606020202030204" pitchFamily="34" charset="0"/>
              </a:rPr>
              <a:t>№ 426-ФЗ «О специальной оценке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Статья 26. Рассмотрение разногласий по вопросам проведения специальной оценки условий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 Работодатель, работник, </a:t>
            </a:r>
            <a:r>
              <a:rPr lang="ru-RU" b="1" dirty="0">
                <a:solidFill>
                  <a:srgbClr val="FF0000"/>
                </a:solidFill>
                <a:latin typeface="Arial Narrow" panose="020B0606020202030204" pitchFamily="34" charset="0"/>
              </a:rPr>
              <a:t>выборный орган первичной профсоюзной организации </a:t>
            </a:r>
            <a:r>
              <a:rPr lang="ru-RU" b="1" dirty="0">
                <a:solidFill>
                  <a:srgbClr val="2646D0"/>
                </a:solidFill>
                <a:latin typeface="Arial Narrow" panose="020B0606020202030204" pitchFamily="34" charset="0"/>
              </a:rPr>
              <a:t>или иной представительный орган работников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вправе обжаловать результаты проведения специальной оценки условий труда</a:t>
            </a:r>
            <a:r>
              <a:rPr lang="ru-RU" b="1" dirty="0">
                <a:solidFill>
                  <a:srgbClr val="2646D0"/>
                </a:solidFill>
                <a:latin typeface="Arial Narrow" panose="020B0606020202030204" pitchFamily="34" charset="0"/>
              </a:rPr>
              <a:t> в судебном порядке.</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5C74F4D9-FFB0-A799-9286-757EE1A3B86F}"/>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Специальная оценка условий труда</a:t>
            </a:r>
          </a:p>
        </p:txBody>
      </p:sp>
    </p:spTree>
    <p:extLst>
      <p:ext uri="{BB962C8B-B14F-4D97-AF65-F5344CB8AC3E}">
        <p14:creationId xmlns:p14="http://schemas.microsoft.com/office/powerpoint/2010/main" val="31994200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886838-AF6D-5BED-97BA-9661C388166C}"/>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CE69F422-7B6E-DB4D-F2FB-A3F79D94AF0B}"/>
              </a:ext>
            </a:extLst>
          </p:cNvPr>
          <p:cNvSpPr/>
          <p:nvPr/>
        </p:nvSpPr>
        <p:spPr>
          <a:xfrm>
            <a:off x="169848" y="1772816"/>
            <a:ext cx="548227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31.01.2022 № 36 «Об утверждении Рекомендаций по классификации, обнаружению, распознаванию и описанию опасностей».</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11.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Источниками информации </a:t>
            </a:r>
            <a:r>
              <a:rPr lang="ru-RU" b="1" dirty="0">
                <a:solidFill>
                  <a:srgbClr val="2646D0"/>
                </a:solidFill>
                <a:latin typeface="Arial Narrow" panose="020B0606020202030204" pitchFamily="34" charset="0"/>
              </a:rPr>
              <a:t>для выявления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идентификации</a:t>
            </a:r>
            <a:r>
              <a:rPr lang="ru-RU" b="1" dirty="0">
                <a:solidFill>
                  <a:srgbClr val="2646D0"/>
                </a:solidFill>
                <a:latin typeface="Arial Narrow" panose="020B0606020202030204" pitchFamily="34" charset="0"/>
              </a:rPr>
              <a:t>) опасностей являются:</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7)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предписания специалистов по охране труда</a:t>
            </a:r>
            <a:r>
              <a:rPr lang="ru-RU" b="1" dirty="0">
                <a:solidFill>
                  <a:srgbClr val="2646D0"/>
                </a:solidFill>
                <a:latin typeface="Arial Narrow" panose="020B0606020202030204" pitchFamily="34" charset="0"/>
              </a:rPr>
              <a:t>, </a:t>
            </a:r>
            <a:r>
              <a:rPr lang="ru-RU" b="1" dirty="0">
                <a:solidFill>
                  <a:srgbClr val="FF0000"/>
                </a:solidFill>
                <a:latin typeface="Arial Narrow" panose="020B0606020202030204" pitchFamily="34" charset="0"/>
              </a:rPr>
              <a:t>представления уполномоченных лиц по охране труда профсоюзов</a:t>
            </a:r>
            <a:r>
              <a:rPr lang="ru-RU" b="1" dirty="0">
                <a:solidFill>
                  <a:srgbClr val="2646D0"/>
                </a:solidFill>
                <a:latin typeface="Arial Narrow" panose="020B0606020202030204" pitchFamily="34" charset="0"/>
              </a:rPr>
              <a:t>, предложения Комиссии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4" name="Title 1">
            <a:extLst>
              <a:ext uri="{FF2B5EF4-FFF2-40B4-BE49-F238E27FC236}">
                <a16:creationId xmlns:a16="http://schemas.microsoft.com/office/drawing/2014/main" xmlns="" id="{51CC38A1-9BCB-C46E-956F-79633783D11C}"/>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Оценка профессиональных рисков</a:t>
            </a:r>
          </a:p>
        </p:txBody>
      </p:sp>
      <p:pic>
        <p:nvPicPr>
          <p:cNvPr id="6" name="Рисунок 5" descr="Изображение выглядит как текст, дизайн&#10;&#10;Содержимое, созданное искусственным интеллектом, может быть неверным.">
            <a:extLst>
              <a:ext uri="{FF2B5EF4-FFF2-40B4-BE49-F238E27FC236}">
                <a16:creationId xmlns:a16="http://schemas.microsoft.com/office/drawing/2014/main" xmlns="" id="{3A8863FA-FF1C-C93E-4633-639F6BF5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1" y="1700808"/>
            <a:ext cx="3491880" cy="1799938"/>
          </a:xfrm>
          <a:prstGeom prst="rect">
            <a:avLst/>
          </a:prstGeom>
        </p:spPr>
      </p:pic>
    </p:spTree>
    <p:extLst>
      <p:ext uri="{BB962C8B-B14F-4D97-AF65-F5344CB8AC3E}">
        <p14:creationId xmlns:p14="http://schemas.microsoft.com/office/powerpoint/2010/main" val="12786971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ED8FA8-DFBD-A028-1A39-DDA31ADE8526}"/>
            </a:ext>
          </a:extLst>
        </p:cNvPr>
        <p:cNvGrpSpPr/>
        <p:nvPr/>
      </p:nvGrpSpPr>
      <p:grpSpPr>
        <a:xfrm>
          <a:off x="0" y="0"/>
          <a:ext cx="0" cy="0"/>
          <a:chOff x="0" y="0"/>
          <a:chExt cx="0" cy="0"/>
        </a:xfrm>
      </p:grpSpPr>
      <p:pic>
        <p:nvPicPr>
          <p:cNvPr id="6" name="Рисунок 5" descr="Изображение выглядит как текст, дизайн&#10;&#10;Содержимое, созданное искусственным интеллектом, может быть неверным.">
            <a:extLst>
              <a:ext uri="{FF2B5EF4-FFF2-40B4-BE49-F238E27FC236}">
                <a16:creationId xmlns:a16="http://schemas.microsoft.com/office/drawing/2014/main" xmlns="" id="{9FE84D8A-4315-9A6E-DB07-F2A30AC07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1" y="1700808"/>
            <a:ext cx="3491880" cy="1799938"/>
          </a:xfrm>
          <a:prstGeom prst="rect">
            <a:avLst/>
          </a:prstGeom>
        </p:spPr>
      </p:pic>
      <p:sp>
        <p:nvSpPr>
          <p:cNvPr id="5" name="Прямоугольник 4">
            <a:extLst>
              <a:ext uri="{FF2B5EF4-FFF2-40B4-BE49-F238E27FC236}">
                <a16:creationId xmlns:a16="http://schemas.microsoft.com/office/drawing/2014/main" xmlns="" id="{F7491D26-371E-A5F1-614B-13E9C2F4253E}"/>
              </a:ext>
            </a:extLst>
          </p:cNvPr>
          <p:cNvSpPr/>
          <p:nvPr/>
        </p:nvSpPr>
        <p:spPr>
          <a:xfrm>
            <a:off x="169848" y="1772816"/>
            <a:ext cx="5482273" cy="5085184"/>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31.01.2022 № 36 «Об утверждении Рекомендаций по классификации, обнаружению, распознаванию и описанию опасностей».</a:t>
            </a:r>
          </a:p>
          <a:p>
            <a:pPr>
              <a:lnSpc>
                <a:spcPct val="90000"/>
              </a:lnSpc>
              <a:spcBef>
                <a:spcPct val="20000"/>
              </a:spcBef>
              <a:defRPr/>
            </a:pPr>
            <a:endParaRPr lang="ru-RU" sz="1400"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40.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К процедурам обнаружения, распознавания и описания опасностей</a:t>
            </a:r>
            <a:r>
              <a:rPr lang="ru-RU" b="1" dirty="0">
                <a:solidFill>
                  <a:srgbClr val="2646D0"/>
                </a:solidFill>
                <a:latin typeface="Arial Narrow" panose="020B0606020202030204" pitchFamily="34" charset="0"/>
              </a:rPr>
              <a:t> и последующей оценки профессиональных рисков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рекомендуется привлекать </a:t>
            </a:r>
            <a:r>
              <a:rPr lang="ru-RU" b="1" dirty="0">
                <a:solidFill>
                  <a:srgbClr val="2646D0"/>
                </a:solidFill>
                <a:latin typeface="Arial Narrow" panose="020B0606020202030204" pitchFamily="34" charset="0"/>
              </a:rPr>
              <a:t>технологов, руководителей первичных трудовых коллективов (мастеров участков, бригадиров), </a:t>
            </a:r>
            <a:r>
              <a:rPr lang="ru-RU" b="1" dirty="0">
                <a:solidFill>
                  <a:srgbClr val="FF0000"/>
                </a:solidFill>
                <a:latin typeface="Arial Narrow" panose="020B0606020202030204" pitchFamily="34" charset="0"/>
              </a:rPr>
              <a:t>уполномоченных (доверенных) лиц по охране труда профессиональных союзов </a:t>
            </a:r>
            <a:r>
              <a:rPr lang="ru-RU" b="1" dirty="0">
                <a:solidFill>
                  <a:srgbClr val="2646D0"/>
                </a:solidFill>
                <a:latin typeface="Arial Narrow" panose="020B0606020202030204" pitchFamily="34" charset="0"/>
              </a:rPr>
              <a:t>(трудовых коллективов), самих работников. …</a:t>
            </a:r>
          </a:p>
        </p:txBody>
      </p:sp>
      <p:sp>
        <p:nvSpPr>
          <p:cNvPr id="4" name="Title 1">
            <a:extLst>
              <a:ext uri="{FF2B5EF4-FFF2-40B4-BE49-F238E27FC236}">
                <a16:creationId xmlns:a16="http://schemas.microsoft.com/office/drawing/2014/main" xmlns="" id="{B6E2831F-568A-627A-2062-5850F048B235}"/>
              </a:ext>
            </a:extLst>
          </p:cNvPr>
          <p:cNvSpPr>
            <a:spLocks noGrp="1"/>
          </p:cNvSpPr>
          <p:nvPr>
            <p:ph type="title"/>
          </p:nvPr>
        </p:nvSpPr>
        <p:spPr>
          <a:xfrm>
            <a:off x="1547664" y="47667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Оценка профессиональных рисков</a:t>
            </a:r>
          </a:p>
        </p:txBody>
      </p:sp>
    </p:spTree>
    <p:extLst>
      <p:ext uri="{BB962C8B-B14F-4D97-AF65-F5344CB8AC3E}">
        <p14:creationId xmlns:p14="http://schemas.microsoft.com/office/powerpoint/2010/main" val="31246958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EAEE794-5372-40E4-9DD9-45ABA904C913}"/>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Обеспечение работников</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средствами индивидуальной защиты</a:t>
            </a:r>
          </a:p>
        </p:txBody>
      </p:sp>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847039"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766н «Об утверждении Правил обеспечения работников средствами индивидуальной защиты и смывающими средствами».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4. …</a:t>
            </a:r>
          </a:p>
          <a:p>
            <a:pPr>
              <a:lnSpc>
                <a:spcPct val="90000"/>
              </a:lnSpc>
              <a:spcBef>
                <a:spcPct val="20000"/>
              </a:spcBef>
              <a:defRPr/>
            </a:pPr>
            <a:r>
              <a:rPr lang="ru-RU" b="1" dirty="0">
                <a:solidFill>
                  <a:srgbClr val="2646D0"/>
                </a:solidFill>
                <a:latin typeface="Arial Narrow" panose="020B0606020202030204" pitchFamily="34" charset="0"/>
              </a:rPr>
              <a:t>Обеспечение СИЗ и смывающими средствами осуществляется в соответствии с Правилами, </a:t>
            </a:r>
            <a:r>
              <a:rPr lang="ru-RU" b="1" dirty="0">
                <a:solidFill>
                  <a:srgbClr val="FF0000"/>
                </a:solidFill>
                <a:latin typeface="Arial Narrow" panose="020B0606020202030204" pitchFamily="34" charset="0"/>
              </a:rPr>
              <a:t>на основании</a:t>
            </a:r>
            <a:r>
              <a:rPr lang="ru-RU" b="1" dirty="0">
                <a:solidFill>
                  <a:srgbClr val="2646D0"/>
                </a:solidFill>
                <a:latin typeface="Arial Narrow" panose="020B0606020202030204" pitchFamily="34" charset="0"/>
              </a:rPr>
              <a:t> </a:t>
            </a:r>
            <a:r>
              <a:rPr lang="ru-RU" b="1" dirty="0">
                <a:solidFill>
                  <a:srgbClr val="FF0000"/>
                </a:solidFill>
                <a:effectLst>
                  <a:outerShdw blurRad="38100" dist="38100" dir="2700000" algn="tl">
                    <a:srgbClr val="000000">
                      <a:alpha val="43137"/>
                    </a:srgbClr>
                  </a:outerShdw>
                </a:effectLst>
                <a:latin typeface="Arial Narrow" panose="020B0606020202030204" pitchFamily="34" charset="0"/>
              </a:rPr>
              <a:t>единых Типовых норм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выдачи средств индивидуальной защиты и смывающих средств (далее - Единые типовые нормы), </a:t>
            </a:r>
            <a:r>
              <a:rPr lang="ru-RU" b="1" dirty="0">
                <a:solidFill>
                  <a:srgbClr val="FF0000"/>
                </a:solidFill>
                <a:latin typeface="Arial Narrow" panose="020B0606020202030204" pitchFamily="34" charset="0"/>
              </a:rPr>
              <a:t>с учетом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результатов специальной оценки условий труда (далее - СОУТ), результатов оценки профессиональных ри</a:t>
            </a:r>
            <a:r>
              <a:rPr lang="ru-RU" b="1" dirty="0">
                <a:solidFill>
                  <a:srgbClr val="2646D0"/>
                </a:solidFill>
                <a:latin typeface="Arial Narrow" panose="020B0606020202030204" pitchFamily="34" charset="0"/>
              </a:rPr>
              <a:t>сков (далее - ОПР), </a:t>
            </a:r>
            <a:r>
              <a:rPr lang="ru-RU" b="1" dirty="0">
                <a:solidFill>
                  <a:srgbClr val="FF0000"/>
                </a:solidFill>
                <a:latin typeface="Arial Narrow" panose="020B0606020202030204" pitchFamily="34" charset="0"/>
              </a:rPr>
              <a:t>мнения выборного органа первичной профсоюзной организации</a:t>
            </a:r>
            <a:r>
              <a:rPr lang="ru-RU" b="1" dirty="0">
                <a:solidFill>
                  <a:srgbClr val="2646D0"/>
                </a:solidFill>
                <a:latin typeface="Arial Narrow" panose="020B0606020202030204" pitchFamily="34" charset="0"/>
              </a:rPr>
              <a:t> или иного уполномоченного представительного органа работников (при наличии).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7" name="Picture 2">
            <a:extLst>
              <a:ext uri="{FF2B5EF4-FFF2-40B4-BE49-F238E27FC236}">
                <a16:creationId xmlns:a16="http://schemas.microsoft.com/office/drawing/2014/main" xmlns="" id="{770B0FD0-FA55-A0C2-0EF1-B69246859B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6016887" y="1775096"/>
            <a:ext cx="3127113" cy="2544571"/>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393866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F21565-2537-A4F8-A35A-7250A7CA321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F0E77F13-558F-17C8-E931-1A4E5F96C6C6}"/>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Обеспечение работников</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средствами индивидуальной защиты</a:t>
            </a:r>
          </a:p>
        </p:txBody>
      </p:sp>
      <p:sp>
        <p:nvSpPr>
          <p:cNvPr id="5" name="Прямоугольник 4">
            <a:extLst>
              <a:ext uri="{FF2B5EF4-FFF2-40B4-BE49-F238E27FC236}">
                <a16:creationId xmlns:a16="http://schemas.microsoft.com/office/drawing/2014/main" xmlns="" id="{6C522069-192E-C38F-2580-4847CFA46D72}"/>
              </a:ext>
            </a:extLst>
          </p:cNvPr>
          <p:cNvSpPr/>
          <p:nvPr/>
        </p:nvSpPr>
        <p:spPr>
          <a:xfrm>
            <a:off x="169848" y="1772816"/>
            <a:ext cx="5847039"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766н «Об утверждении Правил обеспечения работников средствами индивидуальной защиты и смывающими средствами».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10. Работодатель обязан:</a:t>
            </a:r>
          </a:p>
          <a:p>
            <a:pPr>
              <a:lnSpc>
                <a:spcPct val="90000"/>
              </a:lnSpc>
              <a:spcBef>
                <a:spcPct val="20000"/>
              </a:spcBef>
              <a:defRPr/>
            </a:pPr>
            <a:r>
              <a:rPr lang="ru-RU" b="1" dirty="0">
                <a:solidFill>
                  <a:srgbClr val="2646D0"/>
                </a:solidFill>
                <a:latin typeface="Arial Narrow" panose="020B0606020202030204" pitchFamily="34" charset="0"/>
              </a:rPr>
              <a:t>разработать </a:t>
            </a:r>
            <a:r>
              <a:rPr lang="ru-RU" b="1" dirty="0">
                <a:solidFill>
                  <a:srgbClr val="FF0000"/>
                </a:solidFill>
                <a:latin typeface="Arial Narrow" panose="020B0606020202030204" pitchFamily="34" charset="0"/>
              </a:rPr>
              <a:t>на основании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Единых типовых норм, </a:t>
            </a:r>
            <a:r>
              <a:rPr lang="ru-RU" b="1" dirty="0">
                <a:solidFill>
                  <a:srgbClr val="FF0000"/>
                </a:solidFill>
                <a:latin typeface="Arial Narrow" panose="020B0606020202030204" pitchFamily="34" charset="0"/>
              </a:rPr>
              <a:t>с учетом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результатов СОУТ, результатов ОПР</a:t>
            </a:r>
            <a:r>
              <a:rPr lang="ru-RU" b="1" dirty="0">
                <a:solidFill>
                  <a:srgbClr val="2646D0"/>
                </a:solidFill>
                <a:latin typeface="Arial Narrow" panose="020B0606020202030204" pitchFamily="34" charset="0"/>
              </a:rPr>
              <a:t>, </a:t>
            </a:r>
            <a:r>
              <a:rPr lang="ru-RU" b="1" dirty="0">
                <a:solidFill>
                  <a:srgbClr val="FF0000"/>
                </a:solidFill>
                <a:latin typeface="Arial Narrow" panose="020B0606020202030204" pitchFamily="34" charset="0"/>
              </a:rPr>
              <a:t>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представительного органа работников (при его наличии) и утвердить локальным нормативным актом Нормы бесплатной выдачи СИЗ и смывающих средств работникам организации (далее - Нормы);</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7" name="Picture 2">
            <a:extLst>
              <a:ext uri="{FF2B5EF4-FFF2-40B4-BE49-F238E27FC236}">
                <a16:creationId xmlns:a16="http://schemas.microsoft.com/office/drawing/2014/main" xmlns="" id="{B09124FA-27F2-C0CC-6386-DF29B53E86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6016887" y="1775096"/>
            <a:ext cx="3127113" cy="2544571"/>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41334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E36893-D5F9-78D6-A829-47E7E3A3209F}"/>
            </a:ext>
          </a:extLst>
        </p:cNvPr>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52B1F51A-3EB3-DAEB-4610-B11999B05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852" y="1772816"/>
            <a:ext cx="3564396" cy="2376264"/>
          </a:xfrm>
          <a:prstGeom prst="rect">
            <a:avLst/>
          </a:prstGeom>
        </p:spPr>
      </p:pic>
      <p:sp>
        <p:nvSpPr>
          <p:cNvPr id="10" name="Title 1">
            <a:extLst>
              <a:ext uri="{FF2B5EF4-FFF2-40B4-BE49-F238E27FC236}">
                <a16:creationId xmlns:a16="http://schemas.microsoft.com/office/drawing/2014/main" xmlns="" id="{470AD079-ED0B-B99E-55B8-F70E518C6497}"/>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Обязанности работодателя</a:t>
            </a:r>
          </a:p>
        </p:txBody>
      </p:sp>
      <p:sp>
        <p:nvSpPr>
          <p:cNvPr id="5" name="Прямоугольник 4">
            <a:extLst>
              <a:ext uri="{FF2B5EF4-FFF2-40B4-BE49-F238E27FC236}">
                <a16:creationId xmlns:a16="http://schemas.microsoft.com/office/drawing/2014/main" xmlns="" id="{288A0ED2-9B4C-6CCD-A699-1852AA588E82}"/>
              </a:ext>
            </a:extLst>
          </p:cNvPr>
          <p:cNvSpPr/>
          <p:nvPr/>
        </p:nvSpPr>
        <p:spPr>
          <a:xfrm>
            <a:off x="169848" y="1772816"/>
            <a:ext cx="5412004" cy="504056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Трудовой кодекс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Статья 214. Обязанности работодателя в области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Работодатель обязан обеспечить:</a:t>
            </a:r>
          </a:p>
          <a:p>
            <a:pPr>
              <a:lnSpc>
                <a:spcPct val="90000"/>
              </a:lnSpc>
              <a:spcBef>
                <a:spcPct val="20000"/>
              </a:spcBef>
              <a:defRPr/>
            </a:pPr>
            <a:r>
              <a:rPr lang="ru-RU" b="1" dirty="0">
                <a:solidFill>
                  <a:srgbClr val="2646D0"/>
                </a:solidFill>
                <a:latin typeface="Arial Narrow" panose="020B0606020202030204" pitchFamily="34" charset="0"/>
              </a:rPr>
              <a:t>…</a:t>
            </a:r>
          </a:p>
          <a:p>
            <a:pPr>
              <a:lnSpc>
                <a:spcPct val="90000"/>
              </a:lnSpc>
              <a:spcBef>
                <a:spcPct val="20000"/>
              </a:spcBef>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беспрепятственный допуск </a:t>
            </a:r>
            <a:r>
              <a:rPr lang="ru-RU" b="1" dirty="0">
                <a:solidFill>
                  <a:srgbClr val="2646D0"/>
                </a:solidFill>
                <a:latin typeface="Arial Narrow" panose="020B0606020202030204" pitchFamily="34" charset="0"/>
              </a:rPr>
              <a:t>в установленном порядке … </a:t>
            </a:r>
            <a:r>
              <a:rPr lang="ru-RU" b="1" dirty="0">
                <a:solidFill>
                  <a:srgbClr val="FF0000"/>
                </a:solidFill>
                <a:latin typeface="Arial Narrow" panose="020B0606020202030204" pitchFamily="34" charset="0"/>
              </a:rPr>
              <a:t>представителей органов профсоюзного контроля </a:t>
            </a:r>
            <a:r>
              <a:rPr lang="ru-RU" b="1" dirty="0">
                <a:solidFill>
                  <a:srgbClr val="2646D0"/>
                </a:solidFill>
                <a:latin typeface="Arial Narrow" panose="020B0606020202030204" pitchFamily="34" charset="0"/>
              </a:rPr>
              <a:t>за соблюдением трудового законодательства и иных актов, содержащих нормы трудового права,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 целях проведения проверок условий и охраны труда, расследования несчастных случаев на производстве </a:t>
            </a:r>
            <a:r>
              <a:rPr lang="ru-RU" b="1" dirty="0">
                <a:solidFill>
                  <a:srgbClr val="2646D0"/>
                </a:solidFill>
                <a:latin typeface="Arial Narrow" panose="020B0606020202030204" pitchFamily="34" charset="0"/>
              </a:rPr>
              <a:t>и профессиональных заболеваний работников, проведения государственной экспертизы условий труда;</a:t>
            </a:r>
          </a:p>
        </p:txBody>
      </p:sp>
    </p:spTree>
    <p:extLst>
      <p:ext uri="{BB962C8B-B14F-4D97-AF65-F5344CB8AC3E}">
        <p14:creationId xmlns:p14="http://schemas.microsoft.com/office/powerpoint/2010/main" val="42643534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457F37-56EC-2CDE-F652-04AC0F93F92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8DE30E07-B1DC-3DD2-EE87-A31FD2EF06D1}"/>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Обеспечение работников</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средствами индивидуальной защиты</a:t>
            </a:r>
          </a:p>
        </p:txBody>
      </p:sp>
      <p:sp>
        <p:nvSpPr>
          <p:cNvPr id="5" name="Прямоугольник 4">
            <a:extLst>
              <a:ext uri="{FF2B5EF4-FFF2-40B4-BE49-F238E27FC236}">
                <a16:creationId xmlns:a16="http://schemas.microsoft.com/office/drawing/2014/main" xmlns="" id="{87D78180-9188-EEE2-93E0-5F4396552682}"/>
              </a:ext>
            </a:extLst>
          </p:cNvPr>
          <p:cNvSpPr/>
          <p:nvPr/>
        </p:nvSpPr>
        <p:spPr>
          <a:xfrm>
            <a:off x="169848" y="1772816"/>
            <a:ext cx="5847039"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766н «Об утверждении Правил обеспечения работников средствами индивидуальной защиты и смывающими средствами».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14. Нормы разрабатываются работодателем </a:t>
            </a:r>
            <a:r>
              <a:rPr lang="ru-RU" b="1" dirty="0">
                <a:solidFill>
                  <a:srgbClr val="FF0000"/>
                </a:solidFill>
                <a:latin typeface="Arial Narrow" panose="020B0606020202030204" pitchFamily="34" charset="0"/>
              </a:rPr>
              <a:t>на основе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Единых типовых норм, </a:t>
            </a:r>
            <a:r>
              <a:rPr lang="ru-RU" b="1" dirty="0">
                <a:solidFill>
                  <a:srgbClr val="FF0000"/>
                </a:solidFill>
                <a:latin typeface="Arial Narrow" panose="020B0606020202030204" pitchFamily="34" charset="0"/>
              </a:rPr>
              <a:t>с учетом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результатов СОУТ и ОПР</a:t>
            </a:r>
            <a:r>
              <a:rPr lang="ru-RU" b="1" dirty="0">
                <a:solidFill>
                  <a:srgbClr val="2646D0"/>
                </a:solidFill>
                <a:latin typeface="Arial Narrow" panose="020B0606020202030204" pitchFamily="34" charset="0"/>
              </a:rPr>
              <a:t>, </a:t>
            </a:r>
            <a:r>
              <a:rPr lang="ru-RU" b="1" dirty="0">
                <a:solidFill>
                  <a:srgbClr val="FF0000"/>
                </a:solidFill>
                <a:latin typeface="Arial Narrow" panose="020B0606020202030204" pitchFamily="34" charset="0"/>
              </a:rPr>
              <a:t>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представительного органа работников (при наличии), требований правил по охране труда, паспортов безопасности при работе с конкретными химическими веществами и иных документов, содержащих информацию о необходимости применения СИЗ.</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7" name="Picture 2">
            <a:extLst>
              <a:ext uri="{FF2B5EF4-FFF2-40B4-BE49-F238E27FC236}">
                <a16:creationId xmlns:a16="http://schemas.microsoft.com/office/drawing/2014/main" xmlns="" id="{F9844000-18F0-5B4E-8A64-6218EAE50C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6016887" y="1775096"/>
            <a:ext cx="3127113" cy="2544571"/>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2645921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1A3B01-08D0-2EF8-1FA2-FD73FC54542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2F0CB11F-BD60-73A4-1229-B0132BFCAFDF}"/>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Обеспечение работников</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средствами индивидуальной защиты</a:t>
            </a:r>
          </a:p>
        </p:txBody>
      </p:sp>
      <p:sp>
        <p:nvSpPr>
          <p:cNvPr id="5" name="Прямоугольник 4">
            <a:extLst>
              <a:ext uri="{FF2B5EF4-FFF2-40B4-BE49-F238E27FC236}">
                <a16:creationId xmlns:a16="http://schemas.microsoft.com/office/drawing/2014/main" xmlns="" id="{F772C6E2-EA43-58C1-8DED-E563048E065F}"/>
              </a:ext>
            </a:extLst>
          </p:cNvPr>
          <p:cNvSpPr/>
          <p:nvPr/>
        </p:nvSpPr>
        <p:spPr>
          <a:xfrm>
            <a:off x="169848" y="1772816"/>
            <a:ext cx="5847039"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766н «Об утверждении Правил обеспечения работников средствами индивидуальной защиты и смывающими средствами».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19. Работодатель в рамках проведения ОПР организует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мониторинг и актуализацию Норм</a:t>
            </a:r>
            <a:r>
              <a:rPr lang="ru-RU" b="1" dirty="0">
                <a:solidFill>
                  <a:srgbClr val="2646D0"/>
                </a:solidFill>
                <a:latin typeface="Arial Narrow" panose="020B0606020202030204" pitchFamily="34" charset="0"/>
              </a:rPr>
              <a:t>, в том числе </a:t>
            </a:r>
            <a:r>
              <a:rPr lang="ru-RU" b="1" dirty="0">
                <a:solidFill>
                  <a:srgbClr val="FF0000"/>
                </a:solidFill>
                <a:latin typeface="Arial Narrow" panose="020B0606020202030204" pitchFamily="34" charset="0"/>
              </a:rPr>
              <a:t>на основании</a:t>
            </a:r>
            <a:r>
              <a:rPr lang="ru-RU" b="1" dirty="0">
                <a:solidFill>
                  <a:srgbClr val="2646D0"/>
                </a:solidFill>
                <a:latin typeface="Arial Narrow" panose="020B0606020202030204" pitchFamily="34" charset="0"/>
              </a:rPr>
              <a:t> заявления работника, его руководителя или </a:t>
            </a:r>
            <a:r>
              <a:rPr lang="ru-RU" b="1" dirty="0">
                <a:solidFill>
                  <a:srgbClr val="FF0000"/>
                </a:solidFill>
                <a:latin typeface="Arial Narrow" panose="020B0606020202030204" pitchFamily="34" charset="0"/>
              </a:rPr>
              <a:t>представителя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представительного органа работников (при наличии), наличия и (или) возможного появления вредных и (или) опасных производственных факторов на каждом рабочем месте, а также опасностей, представляющих угрозу жизни и здоровью работников.</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7" name="Picture 2">
            <a:extLst>
              <a:ext uri="{FF2B5EF4-FFF2-40B4-BE49-F238E27FC236}">
                <a16:creationId xmlns:a16="http://schemas.microsoft.com/office/drawing/2014/main" xmlns="" id="{6158B190-77BF-4CE1-2F99-375FFA5A47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6016887" y="1775096"/>
            <a:ext cx="3127113" cy="2544571"/>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214606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F21565-2537-A4F8-A35A-7250A7CA321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F0E77F13-558F-17C8-E931-1A4E5F96C6C6}"/>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Обеспечение работников</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средствами индивидуальной защиты</a:t>
            </a:r>
          </a:p>
        </p:txBody>
      </p:sp>
      <p:sp>
        <p:nvSpPr>
          <p:cNvPr id="5" name="Прямоугольник 4">
            <a:extLst>
              <a:ext uri="{FF2B5EF4-FFF2-40B4-BE49-F238E27FC236}">
                <a16:creationId xmlns:a16="http://schemas.microsoft.com/office/drawing/2014/main" xmlns="" id="{6C522069-192E-C38F-2580-4847CFA46D72}"/>
              </a:ext>
            </a:extLst>
          </p:cNvPr>
          <p:cNvSpPr/>
          <p:nvPr/>
        </p:nvSpPr>
        <p:spPr>
          <a:xfrm>
            <a:off x="169848" y="1772816"/>
            <a:ext cx="5847039"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766н «Об утверждении Правил обеспечения работников средствами индивидуальной защиты и смывающими средствами».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54. Работодатель </a:t>
            </a:r>
            <a:r>
              <a:rPr lang="ru-RU" b="1" dirty="0">
                <a:solidFill>
                  <a:srgbClr val="FF0000"/>
                </a:solidFill>
                <a:latin typeface="Arial Narrow" panose="020B0606020202030204" pitchFamily="34" charset="0"/>
              </a:rPr>
              <a:t>с учетом 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(при его наличии)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может осуществлять замену одного СИЗ, указанного в Единых типовых нормах, на другое, обеспечивающее равноценную или превосходящую по своим свойствам защиту</a:t>
            </a:r>
            <a:r>
              <a:rPr lang="ru-RU" b="1" dirty="0">
                <a:solidFill>
                  <a:srgbClr val="2646D0"/>
                </a:solidFill>
                <a:latin typeface="Arial Narrow" panose="020B0606020202030204" pitchFamily="34" charset="0"/>
              </a:rPr>
              <a:t> от вредных и (или) опасных производственных факторов и опасностей, установленных по результатам СОУТ и ОПР с отражением результатов замены в Нормах.</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7" name="Picture 2">
            <a:extLst>
              <a:ext uri="{FF2B5EF4-FFF2-40B4-BE49-F238E27FC236}">
                <a16:creationId xmlns:a16="http://schemas.microsoft.com/office/drawing/2014/main" xmlns="" id="{B09124FA-27F2-C0CC-6386-DF29B53E86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6016887" y="1775096"/>
            <a:ext cx="3127113" cy="2544571"/>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78379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0A7819-2950-4162-3EC8-FDE159860C7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E6FCD1CF-FE53-1E43-1393-8A884729C9B7}"/>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Обеспечение работников</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средствами индивидуальной защиты</a:t>
            </a:r>
          </a:p>
        </p:txBody>
      </p:sp>
      <p:sp>
        <p:nvSpPr>
          <p:cNvPr id="5" name="Прямоугольник 4">
            <a:extLst>
              <a:ext uri="{FF2B5EF4-FFF2-40B4-BE49-F238E27FC236}">
                <a16:creationId xmlns:a16="http://schemas.microsoft.com/office/drawing/2014/main" xmlns="" id="{026EC4F0-F181-B659-7144-5C08C1780EF9}"/>
              </a:ext>
            </a:extLst>
          </p:cNvPr>
          <p:cNvSpPr/>
          <p:nvPr/>
        </p:nvSpPr>
        <p:spPr>
          <a:xfrm>
            <a:off x="169848" y="1772816"/>
            <a:ext cx="5847039"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766н «Об утверждении Правил обеспечения работников средствами индивидуальной защиты и смывающими средствами».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55. Работодатель имеет право </a:t>
            </a:r>
            <a:r>
              <a:rPr lang="ru-RU" b="1" dirty="0">
                <a:solidFill>
                  <a:srgbClr val="FF0000"/>
                </a:solidFill>
                <a:latin typeface="Arial Narrow" panose="020B0606020202030204" pitchFamily="34" charset="0"/>
              </a:rPr>
              <a:t>с учетом 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представительного органа работников (при его наличии)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заменять несколько видов СИЗ на один, обеспечивающий совмещенную защиту, которая по своим свойствам равноценна или превосходит защиту </a:t>
            </a:r>
            <a:r>
              <a:rPr lang="ru-RU" b="1" dirty="0">
                <a:solidFill>
                  <a:srgbClr val="2646D0"/>
                </a:solidFill>
                <a:latin typeface="Arial Narrow" panose="020B0606020202030204" pitchFamily="34" charset="0"/>
              </a:rPr>
              <a:t>от вредных и (или) опасных производственных факторов и опасностей, установленных по результатам СОУТ и ОПР, в случае, если это подтверждается эксплуатационной документацией изготовителя на соответствующие СИЗ с совмещенной защитой.</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7" name="Picture 2">
            <a:extLst>
              <a:ext uri="{FF2B5EF4-FFF2-40B4-BE49-F238E27FC236}">
                <a16:creationId xmlns:a16="http://schemas.microsoft.com/office/drawing/2014/main" xmlns="" id="{4D837BCC-8C82-FF0C-1BF1-7120266F40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6016887" y="1775096"/>
            <a:ext cx="3127113" cy="2544571"/>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132894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C5EFB1-7681-B00B-ADC8-E8CFC7E60E6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2E5DB55D-6FB7-550A-5C5F-47FA09789FB1}"/>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Обеспечение работников</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средствами индивидуальной защиты</a:t>
            </a:r>
          </a:p>
        </p:txBody>
      </p:sp>
      <p:sp>
        <p:nvSpPr>
          <p:cNvPr id="5" name="Прямоугольник 4">
            <a:extLst>
              <a:ext uri="{FF2B5EF4-FFF2-40B4-BE49-F238E27FC236}">
                <a16:creationId xmlns:a16="http://schemas.microsoft.com/office/drawing/2014/main" xmlns="" id="{F177C947-94B2-47ED-C6A8-0F2A1456D3A0}"/>
              </a:ext>
            </a:extLst>
          </p:cNvPr>
          <p:cNvSpPr/>
          <p:nvPr/>
        </p:nvSpPr>
        <p:spPr>
          <a:xfrm>
            <a:off x="169848" y="1772816"/>
            <a:ext cx="5847039"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766н «Об утверждении Правил обеспечения работников средствами индивидуальной защиты и смывающими средствами».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59. В случае установления в эксплуатационной или иной документации сроков испытания и (или) проверки исправности СИЗ работодатель в период эксплуатации (использования) СИЗ обеспечивает их проведение, а также своевременную замену частей СИЗ с понизившимися защитными свойствами.</a:t>
            </a:r>
          </a:p>
          <a:p>
            <a:pPr>
              <a:lnSpc>
                <a:spcPct val="90000"/>
              </a:lnSpc>
              <a:spcBef>
                <a:spcPct val="20000"/>
              </a:spcBef>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Перечень СИЗ, подлежащих испытаниям и (или) проверке</a:t>
            </a:r>
            <a:r>
              <a:rPr lang="ru-RU" b="1" dirty="0">
                <a:solidFill>
                  <a:srgbClr val="2646D0"/>
                </a:solidFill>
                <a:latin typeface="Arial Narrow" panose="020B0606020202030204" pitchFamily="34" charset="0"/>
              </a:rPr>
              <a:t>, разрабатывается и утверждается работодателем </a:t>
            </a:r>
            <a:r>
              <a:rPr lang="ru-RU" b="1" dirty="0">
                <a:solidFill>
                  <a:srgbClr val="FF0000"/>
                </a:solidFill>
                <a:latin typeface="Arial Narrow" panose="020B0606020202030204" pitchFamily="34" charset="0"/>
              </a:rPr>
              <a:t>с учетом 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представительного органа работников (при его наличии).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7" name="Picture 2">
            <a:extLst>
              <a:ext uri="{FF2B5EF4-FFF2-40B4-BE49-F238E27FC236}">
                <a16:creationId xmlns:a16="http://schemas.microsoft.com/office/drawing/2014/main" xmlns="" id="{F6C27EDF-DA38-68D9-6C77-0D0A1E189C8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 r="36"/>
          <a:stretch/>
        </p:blipFill>
        <p:spPr bwMode="auto">
          <a:xfrm>
            <a:off x="6016887" y="1775096"/>
            <a:ext cx="3127113" cy="2544571"/>
          </a:xfrm>
          <a:prstGeom prst="rect">
            <a:avLst/>
          </a:prstGeom>
          <a:solidFill>
            <a:schemeClr val="bg1">
              <a:alpha val="21000"/>
            </a:schemeClr>
          </a:solidFill>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2753993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27A5D95D-1A1D-4B63-B7FA-0036ACF54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5EAEE794-5372-40E4-9DD9-45ABA904C913}"/>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92615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11. Вводный инструктаж по охране труда проводится по программе вводного инструктажа.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Программа вводного инструктажа </a:t>
            </a:r>
            <a:r>
              <a:rPr lang="ru-RU" b="1" dirty="0">
                <a:solidFill>
                  <a:srgbClr val="2646D0"/>
                </a:solidFill>
                <a:latin typeface="Arial Narrow" panose="020B0606020202030204" pitchFamily="34" charset="0"/>
              </a:rPr>
              <a:t>по охране труда разрабатывается на основе примерного перечня тем согласно приложению № 1 с учетом специфики деятельности организации и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утверждается работодателем </a:t>
            </a:r>
            <a:r>
              <a:rPr lang="ru-RU" b="1" dirty="0">
                <a:solidFill>
                  <a:srgbClr val="FF0000"/>
                </a:solidFill>
                <a:latin typeface="Arial Narrow" panose="020B0606020202030204" pitchFamily="34" charset="0"/>
              </a:rPr>
              <a:t>с учетом мнения профсоюзного </a:t>
            </a:r>
            <a:r>
              <a:rPr lang="ru-RU" b="1" dirty="0">
                <a:solidFill>
                  <a:srgbClr val="2646D0"/>
                </a:solidFill>
                <a:latin typeface="Arial Narrow" panose="020B0606020202030204" pitchFamily="34" charset="0"/>
              </a:rPr>
              <a:t>или иного уполномоченного работниками органа (при наличии).</a:t>
            </a:r>
          </a:p>
          <a:p>
            <a:pPr>
              <a:lnSpc>
                <a:spcPct val="90000"/>
              </a:lnSpc>
              <a:spcBef>
                <a:spcPct val="20000"/>
              </a:spcBef>
              <a:defRPr/>
            </a:pPr>
            <a:endParaRPr lang="ru-RU" b="1" dirty="0">
              <a:solidFill>
                <a:srgbClr val="2646D0"/>
              </a:solidFill>
              <a:latin typeface="Arial Narrow" panose="020B0606020202030204" pitchFamily="34" charset="0"/>
            </a:endParaRPr>
          </a:p>
        </p:txBody>
      </p:sp>
    </p:spTree>
    <p:extLst>
      <p:ext uri="{BB962C8B-B14F-4D97-AF65-F5344CB8AC3E}">
        <p14:creationId xmlns:p14="http://schemas.microsoft.com/office/powerpoint/2010/main" val="209390845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0563847-B3D2-E242-A96C-7F4E0A58B854}"/>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DAD0C95D-BA85-1764-9BE4-191D3D7EA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37355F16-E29F-2A16-40C5-721ABA32518C}"/>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6A8708A7-153D-6790-8DE3-DAD7132B1458}"/>
              </a:ext>
            </a:extLst>
          </p:cNvPr>
          <p:cNvSpPr/>
          <p:nvPr/>
        </p:nvSpPr>
        <p:spPr>
          <a:xfrm>
            <a:off x="169848" y="1772816"/>
            <a:ext cx="5926152" cy="5085184"/>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26.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Перечень профессий и должностей работников, которым необходимо пройти стажировку </a:t>
            </a:r>
            <a:r>
              <a:rPr lang="ru-RU" b="1" dirty="0">
                <a:solidFill>
                  <a:srgbClr val="2646D0"/>
                </a:solidFill>
                <a:latin typeface="Arial Narrow" panose="020B0606020202030204" pitchFamily="34" charset="0"/>
              </a:rPr>
              <a:t>на рабочем месте, устанавливается работодателем </a:t>
            </a:r>
            <a:r>
              <a:rPr lang="ru-RU" b="1" dirty="0">
                <a:solidFill>
                  <a:srgbClr val="FF0000"/>
                </a:solidFill>
                <a:latin typeface="Arial Narrow" panose="020B0606020202030204" pitchFamily="34" charset="0"/>
              </a:rPr>
              <a:t>с учетом мнения профсоюзного</a:t>
            </a:r>
            <a:r>
              <a:rPr lang="ru-RU" b="1" dirty="0">
                <a:solidFill>
                  <a:srgbClr val="2646D0"/>
                </a:solidFill>
                <a:latin typeface="Arial Narrow" panose="020B0606020202030204" pitchFamily="34" charset="0"/>
              </a:rPr>
              <a:t> или иного уполномоченного работниками органа (при наличии). Обязательному включению в указанный перечень подлежат наименования профессий и должностей работников, выполняющих работы повышенной опасности.</a:t>
            </a:r>
          </a:p>
          <a:p>
            <a:pPr>
              <a:lnSpc>
                <a:spcPct val="90000"/>
              </a:lnSpc>
              <a:spcBef>
                <a:spcPct val="20000"/>
              </a:spcBef>
              <a:defRPr/>
            </a:pPr>
            <a:r>
              <a:rPr lang="ru-RU" b="1" dirty="0">
                <a:solidFill>
                  <a:srgbClr val="2646D0"/>
                </a:solidFill>
                <a:latin typeface="Arial Narrow" panose="020B0606020202030204" pitchFamily="34" charset="0"/>
              </a:rPr>
              <a:t>28.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Программа стажировки </a:t>
            </a:r>
            <a:r>
              <a:rPr lang="ru-RU" b="1" dirty="0">
                <a:solidFill>
                  <a:srgbClr val="2646D0"/>
                </a:solidFill>
                <a:latin typeface="Arial Narrow" panose="020B0606020202030204" pitchFamily="34" charset="0"/>
              </a:rPr>
              <a:t>на рабочем месте или иной локальный нормативный акт, определяющий объем мероприятий для ее проведения,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утверждается </a:t>
            </a:r>
            <a:r>
              <a:rPr lang="ru-RU" b="1" dirty="0">
                <a:solidFill>
                  <a:srgbClr val="2646D0"/>
                </a:solidFill>
                <a:latin typeface="Arial Narrow" panose="020B0606020202030204" pitchFamily="34" charset="0"/>
              </a:rPr>
              <a:t>работодателем </a:t>
            </a:r>
            <a:r>
              <a:rPr lang="ru-RU" b="1" dirty="0">
                <a:solidFill>
                  <a:srgbClr val="FF0000"/>
                </a:solidFill>
                <a:latin typeface="Arial Narrow" panose="020B0606020202030204" pitchFamily="34" charset="0"/>
              </a:rPr>
              <a:t>с учетом мнения профсоюзного </a:t>
            </a:r>
            <a:r>
              <a:rPr lang="ru-RU" b="1" dirty="0">
                <a:solidFill>
                  <a:srgbClr val="2646D0"/>
                </a:solidFill>
                <a:latin typeface="Arial Narrow" panose="020B0606020202030204" pitchFamily="34" charset="0"/>
              </a:rPr>
              <a:t>или иного уполномоченного работниками органа (при наличии).</a:t>
            </a:r>
          </a:p>
        </p:txBody>
      </p:sp>
    </p:spTree>
    <p:extLst>
      <p:ext uri="{BB962C8B-B14F-4D97-AF65-F5344CB8AC3E}">
        <p14:creationId xmlns:p14="http://schemas.microsoft.com/office/powerpoint/2010/main" val="2081498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2A6F86-51B1-7C1B-D330-BC50BC4C4680}"/>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CB3BB910-D36E-D475-F840-4C85C31A3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2E5F1C72-0688-CBE7-724E-5310F70E773E}"/>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00C180F5-8F6D-BE87-ABFD-309BF3BB2775}"/>
              </a:ext>
            </a:extLst>
          </p:cNvPr>
          <p:cNvSpPr/>
          <p:nvPr/>
        </p:nvSpPr>
        <p:spPr>
          <a:xfrm>
            <a:off x="169848" y="1772816"/>
            <a:ext cx="5926152" cy="5085184"/>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31.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Требования к порядку проведения стажировки </a:t>
            </a:r>
            <a:r>
              <a:rPr lang="ru-RU" b="1" dirty="0">
                <a:solidFill>
                  <a:srgbClr val="2646D0"/>
                </a:solidFill>
                <a:latin typeface="Arial Narrow" panose="020B0606020202030204" pitchFamily="34" charset="0"/>
              </a:rPr>
              <a:t>на рабочем месте, к работникам, ответственным за организацию и проведение стажировки на рабочем месте, а также к продолжительности и месту проведения стажировки на рабочем месте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устанавливаются локальными нормативными актами работодателя </a:t>
            </a:r>
            <a:r>
              <a:rPr lang="ru-RU" b="1" dirty="0">
                <a:solidFill>
                  <a:srgbClr val="FF0000"/>
                </a:solidFill>
                <a:latin typeface="Arial Narrow" panose="020B0606020202030204" pitchFamily="34" charset="0"/>
              </a:rPr>
              <a:t>с учетом мнения профсоюзного </a:t>
            </a:r>
            <a:r>
              <a:rPr lang="ru-RU" b="1" dirty="0">
                <a:solidFill>
                  <a:srgbClr val="2646D0"/>
                </a:solidFill>
                <a:latin typeface="Arial Narrow" panose="020B0606020202030204" pitchFamily="34" charset="0"/>
              </a:rPr>
              <a:t>или иного уполномоченного работниками органа (при наличии). При этом продолжительность стажировки на рабочем месте должна составлять не менее 2 смен.</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Tree>
    <p:extLst>
      <p:ext uri="{BB962C8B-B14F-4D97-AF65-F5344CB8AC3E}">
        <p14:creationId xmlns:p14="http://schemas.microsoft.com/office/powerpoint/2010/main" val="249784335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7E09CD-0DDF-09B2-3077-AF52BD4C6DDF}"/>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6200BC66-2F8B-E9A9-341D-ECC60B62B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A5B38F10-413E-92D7-0F1C-B73B0920EB2B}"/>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CA6B1842-26FA-EAC0-B0A4-197F9B99FFB7}"/>
              </a:ext>
            </a:extLst>
          </p:cNvPr>
          <p:cNvSpPr/>
          <p:nvPr/>
        </p:nvSpPr>
        <p:spPr>
          <a:xfrm>
            <a:off x="169848" y="1772816"/>
            <a:ext cx="6346368" cy="5085184"/>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44.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Работодатель (руководитель организации), </a:t>
            </a:r>
            <a:r>
              <a:rPr lang="ru-RU" b="1" dirty="0">
                <a:solidFill>
                  <a:srgbClr val="2646D0"/>
                </a:solidFill>
                <a:latin typeface="Arial Narrow" panose="020B0606020202030204" pitchFamily="34" charset="0"/>
              </a:rPr>
              <a:t>руководители филиалов организации, председатель (заместители председателя) и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члены комиссий по проверке знания требований охраны труда, работники, проводящие инструктаж по охране труда и обучение требованиям охраны труда, специалисты по охране труда, члены комитетов (комиссий) по охране труда</a:t>
            </a:r>
            <a:r>
              <a:rPr lang="ru-RU" b="1" dirty="0">
                <a:solidFill>
                  <a:srgbClr val="2646D0"/>
                </a:solidFill>
                <a:latin typeface="Arial Narrow" panose="020B0606020202030204" pitchFamily="34" charset="0"/>
              </a:rPr>
              <a:t>, </a:t>
            </a:r>
            <a:r>
              <a:rPr lang="ru-RU" b="1" dirty="0">
                <a:solidFill>
                  <a:srgbClr val="FF0000"/>
                </a:solidFill>
                <a:latin typeface="Arial Narrow" panose="020B0606020202030204" pitchFamily="34" charset="0"/>
              </a:rPr>
              <a:t>уполномоченные (доверенные) лица по охране труда профессиональных союзов</a:t>
            </a:r>
            <a:r>
              <a:rPr lang="ru-RU" b="1" dirty="0">
                <a:solidFill>
                  <a:srgbClr val="2646D0"/>
                </a:solidFill>
                <a:latin typeface="Arial Narrow" panose="020B0606020202030204" pitchFamily="34" charset="0"/>
              </a:rPr>
              <a:t> и иных уполномоченных работниками представительных органов организаций, а также лицо, назначенное на микропредприятии работодателем для проведения проверки знания требований охраны труда в соответствии с пунктом 101 настоящих Правил,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проходят обучение требованиям охраны труда в организации или у индивидуального предпринимателя, оказывающих услуги по обучению работодателей и работников вопросам охраны труда</a:t>
            </a:r>
            <a:r>
              <a:rPr lang="ru-RU"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200808077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4B00AB-46A7-119E-ACAB-E8DFC6233896}"/>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3821EF90-BA1E-2EC7-536A-C7AC5F550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1D7D5C2E-816A-8F56-5E2F-59DA6AF232E7}"/>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8269EF7F-C23E-4AC9-8DF1-E068DDD460A8}"/>
              </a:ext>
            </a:extLst>
          </p:cNvPr>
          <p:cNvSpPr/>
          <p:nvPr/>
        </p:nvSpPr>
        <p:spPr>
          <a:xfrm>
            <a:off x="169848" y="1772816"/>
            <a:ext cx="5926152" cy="5085184"/>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48.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Программы обучения </a:t>
            </a:r>
            <a:r>
              <a:rPr lang="ru-RU" b="1" dirty="0">
                <a:solidFill>
                  <a:srgbClr val="2646D0"/>
                </a:solidFill>
                <a:latin typeface="Arial Narrow" panose="020B0606020202030204" pitchFamily="34" charset="0"/>
              </a:rPr>
              <a:t>требованиям охраны труда разрабатываются организацией или у индивидуальным предпринимателем, оказывающими услуги по обучению работодателей и работников вопросам охраны труда, или работодателем на основе примерных перечней тем согласно приложению № 3. В зависимости от того, кто проводит обучение требованиям охраны труда,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программы обучения требованиям охраны труда</a:t>
            </a:r>
            <a:r>
              <a:rPr lang="ru-RU" b="1" dirty="0">
                <a:solidFill>
                  <a:srgbClr val="2646D0"/>
                </a:solidFill>
                <a:latin typeface="Arial Narrow" panose="020B0606020202030204" pitchFamily="34" charset="0"/>
              </a:rPr>
              <a:t>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утверждаются руководителем организации </a:t>
            </a:r>
            <a:r>
              <a:rPr lang="ru-RU" b="1" dirty="0">
                <a:solidFill>
                  <a:srgbClr val="2646D0"/>
                </a:solidFill>
                <a:latin typeface="Arial Narrow" panose="020B0606020202030204" pitchFamily="34" charset="0"/>
              </a:rPr>
              <a:t>или индивидуальным предпринимателем, оказывающими услуги по обучению работодателей и работников вопросам охраны труда, или работодателем </a:t>
            </a:r>
            <a:r>
              <a:rPr lang="ru-RU" b="1" dirty="0">
                <a:solidFill>
                  <a:srgbClr val="FF0000"/>
                </a:solidFill>
                <a:latin typeface="Arial Narrow" panose="020B0606020202030204" pitchFamily="34" charset="0"/>
              </a:rPr>
              <a:t>с учетом мнения профсоюзного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(при наличии).</a:t>
            </a:r>
          </a:p>
        </p:txBody>
      </p:sp>
    </p:spTree>
    <p:extLst>
      <p:ext uri="{BB962C8B-B14F-4D97-AF65-F5344CB8AC3E}">
        <p14:creationId xmlns:p14="http://schemas.microsoft.com/office/powerpoint/2010/main" val="6600987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D5EF89-7464-1056-2C3B-5B08BF07A0A0}"/>
            </a:ext>
          </a:extLst>
        </p:cNvPr>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9A4EE237-B83B-8E3D-F330-3224610BB7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852" y="1772816"/>
            <a:ext cx="3564396" cy="2376264"/>
          </a:xfrm>
          <a:prstGeom prst="rect">
            <a:avLst/>
          </a:prstGeom>
        </p:spPr>
      </p:pic>
      <p:sp>
        <p:nvSpPr>
          <p:cNvPr id="10" name="Title 1">
            <a:extLst>
              <a:ext uri="{FF2B5EF4-FFF2-40B4-BE49-F238E27FC236}">
                <a16:creationId xmlns:a16="http://schemas.microsoft.com/office/drawing/2014/main" xmlns="" id="{AFDC1B44-A9BC-1B22-BA3E-E2375F266E28}"/>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Социальное партнерство</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Обмен информацией</a:t>
            </a:r>
          </a:p>
        </p:txBody>
      </p:sp>
      <p:sp>
        <p:nvSpPr>
          <p:cNvPr id="5" name="Прямоугольник 4">
            <a:extLst>
              <a:ext uri="{FF2B5EF4-FFF2-40B4-BE49-F238E27FC236}">
                <a16:creationId xmlns:a16="http://schemas.microsoft.com/office/drawing/2014/main" xmlns="" id="{A182C42C-BBD9-FF01-0247-151B4615AE50}"/>
              </a:ext>
            </a:extLst>
          </p:cNvPr>
          <p:cNvSpPr/>
          <p:nvPr/>
        </p:nvSpPr>
        <p:spPr>
          <a:xfrm>
            <a:off x="169848" y="1772816"/>
            <a:ext cx="5412004" cy="504056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Макет Коллективного договора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1.9. Стороны договорились:</a:t>
            </a:r>
          </a:p>
          <a:p>
            <a:pPr>
              <a:lnSpc>
                <a:spcPct val="90000"/>
              </a:lnSpc>
              <a:spcBef>
                <a:spcPct val="20000"/>
              </a:spcBef>
              <a:defRPr/>
            </a:pPr>
            <a:r>
              <a:rPr lang="ru-RU" b="1" dirty="0">
                <a:solidFill>
                  <a:srgbClr val="2646D0"/>
                </a:solidFill>
                <a:latin typeface="Arial Narrow" panose="020B0606020202030204" pitchFamily="34" charset="0"/>
              </a:rPr>
              <a:t>1.9.1.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 целях содействия развитию социального партнерства</a:t>
            </a:r>
            <a:r>
              <a:rPr lang="ru-RU" b="1" dirty="0">
                <a:solidFill>
                  <a:srgbClr val="2646D0"/>
                </a:solidFill>
                <a:latin typeface="Arial Narrow" panose="020B0606020202030204" pitchFamily="34" charset="0"/>
              </a:rPr>
              <a:t> предоставлять возможность </a:t>
            </a:r>
            <a:r>
              <a:rPr lang="ru-RU" b="1" dirty="0">
                <a:solidFill>
                  <a:srgbClr val="FF0000"/>
                </a:solidFill>
                <a:latin typeface="Arial Narrow" panose="020B0606020202030204" pitchFamily="34" charset="0"/>
              </a:rPr>
              <a:t>присутствия представителей </a:t>
            </a:r>
            <a:r>
              <a:rPr lang="ru-RU" b="1" dirty="0">
                <a:solidFill>
                  <a:srgbClr val="2646D0"/>
                </a:solidFill>
                <a:latin typeface="Arial Narrow" panose="020B0606020202030204" pitchFamily="34" charset="0"/>
              </a:rPr>
              <a:t>сторон Коллективного договора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на заседаниях своих руководящих органов</a:t>
            </a:r>
            <a:r>
              <a:rPr lang="ru-RU" b="1" dirty="0">
                <a:solidFill>
                  <a:srgbClr val="2646D0"/>
                </a:solidFill>
                <a:latin typeface="Arial Narrow" panose="020B0606020202030204" pitchFamily="34" charset="0"/>
              </a:rPr>
              <a:t> при рассмотрении вопросов, связанных с выполнением Коллективного договора.</a:t>
            </a:r>
          </a:p>
          <a:p>
            <a:pPr>
              <a:lnSpc>
                <a:spcPct val="90000"/>
              </a:lnSpc>
              <a:spcBef>
                <a:spcPct val="20000"/>
              </a:spcBef>
              <a:defRPr/>
            </a:pPr>
            <a:r>
              <a:rPr lang="ru-RU" b="1" dirty="0">
                <a:solidFill>
                  <a:srgbClr val="2646D0"/>
                </a:solidFill>
                <a:latin typeface="Arial Narrow" panose="020B0606020202030204" pitchFamily="34" charset="0"/>
              </a:rPr>
              <a:t>1.9.2.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Направлять друг другу полную и своевременную информацию о своей деятельности по социально - трудовым вопросам</a:t>
            </a:r>
            <a:r>
              <a:rPr lang="ru-RU" b="1" dirty="0">
                <a:solidFill>
                  <a:srgbClr val="2646D0"/>
                </a:solidFill>
                <a:latin typeface="Arial Narrow" panose="020B0606020202030204" pitchFamily="34" charset="0"/>
              </a:rPr>
              <a:t>.</a:t>
            </a:r>
          </a:p>
        </p:txBody>
      </p:sp>
    </p:spTree>
    <p:extLst>
      <p:ext uri="{BB962C8B-B14F-4D97-AF65-F5344CB8AC3E}">
        <p14:creationId xmlns:p14="http://schemas.microsoft.com/office/powerpoint/2010/main" val="408381921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506F24-87B1-D6C2-9F1D-ACBDCED8B8EB}"/>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61A4200A-CDB6-F86D-B27A-403050A0C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0BDF0B65-0E48-AB99-E91F-9E69871DD91C}"/>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7C80DAA2-D1D7-2969-CB7C-9B3B09F2DE97}"/>
              </a:ext>
            </a:extLst>
          </p:cNvPr>
          <p:cNvSpPr/>
          <p:nvPr/>
        </p:nvSpPr>
        <p:spPr>
          <a:xfrm>
            <a:off x="169848" y="1772816"/>
            <a:ext cx="592615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51.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Актуализация программ обучения </a:t>
            </a:r>
            <a:r>
              <a:rPr lang="ru-RU" b="1" dirty="0">
                <a:solidFill>
                  <a:srgbClr val="2646D0"/>
                </a:solidFill>
                <a:latin typeface="Arial Narrow" panose="020B0606020202030204" pitchFamily="34" charset="0"/>
              </a:rPr>
              <a:t>требованиям охраны труда может также осуществляться </a:t>
            </a:r>
            <a:r>
              <a:rPr lang="ru-RU" b="1" dirty="0">
                <a:solidFill>
                  <a:srgbClr val="FF0000"/>
                </a:solidFill>
                <a:latin typeface="Arial Narrow" panose="020B0606020202030204" pitchFamily="34" charset="0"/>
              </a:rPr>
              <a:t>по представлению профсоюзного инспектора труда</a:t>
            </a:r>
            <a:r>
              <a:rPr lang="ru-RU" b="1" dirty="0">
                <a:solidFill>
                  <a:srgbClr val="2646D0"/>
                </a:solidFill>
                <a:latin typeface="Arial Narrow" panose="020B0606020202030204" pitchFamily="34" charset="0"/>
              </a:rPr>
              <a:t> при установлении несоответствия программы обучения требованиям охраны труда, установленным нормативными правовыми актами.</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Tree>
    <p:extLst>
      <p:ext uri="{BB962C8B-B14F-4D97-AF65-F5344CB8AC3E}">
        <p14:creationId xmlns:p14="http://schemas.microsoft.com/office/powerpoint/2010/main" val="290323704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147487-1B16-9BEA-A200-E08051B82C84}"/>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4F043F90-1563-3499-5616-5E579876E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300491D6-9D20-2F5A-DD01-CC1D2EFF3A52}"/>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AA81E7CE-785B-ABFC-70D1-AE6D28D74094}"/>
              </a:ext>
            </a:extLst>
          </p:cNvPr>
          <p:cNvSpPr/>
          <p:nvPr/>
        </p:nvSpPr>
        <p:spPr>
          <a:xfrm>
            <a:off x="169848" y="1772816"/>
            <a:ext cx="592615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73.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В состав комиссий по проверке знания требований охраны труда у работодателя</a:t>
            </a:r>
            <a:r>
              <a:rPr lang="ru-RU" b="1" dirty="0">
                <a:solidFill>
                  <a:srgbClr val="2646D0"/>
                </a:solidFill>
                <a:latin typeface="Arial Narrow" panose="020B0606020202030204" pitchFamily="34" charset="0"/>
              </a:rPr>
              <a:t>, в том числе по вопросам оказания первой помощи пострадавшим, по вопросам использования (применения) средств индивидуальной защиты, по вопросам охраны труда, могут включаться руководители и специалисты структурных подразделений, руководители и специалисты служб охраны труда, лица, проводящие обучение по охране труда. Также в состав комиссии</a:t>
            </a:r>
            <a:r>
              <a:rPr lang="ru-RU" b="1" dirty="0">
                <a:solidFill>
                  <a:srgbClr val="FF0000"/>
                </a:solidFill>
                <a:latin typeface="Arial Narrow" panose="020B0606020202030204" pitchFamily="34" charset="0"/>
              </a:rPr>
              <a:t> включаются по согласованию представители выборного профсоюзного органа</a:t>
            </a:r>
            <a:r>
              <a:rPr lang="ru-RU" b="1" dirty="0">
                <a:solidFill>
                  <a:srgbClr val="2646D0"/>
                </a:solidFill>
                <a:latin typeface="Arial Narrow" panose="020B0606020202030204" pitchFamily="34" charset="0"/>
              </a:rPr>
              <a:t>, представляющего интересы работников такой организации, </a:t>
            </a:r>
            <a:r>
              <a:rPr lang="ru-RU" b="1" dirty="0">
                <a:solidFill>
                  <a:srgbClr val="FF0000"/>
                </a:solidFill>
                <a:latin typeface="Arial Narrow" panose="020B0606020202030204" pitchFamily="34" charset="0"/>
              </a:rPr>
              <a:t>в том числе уполномоченные (доверенные) лица по охране труда профессиональных союзов</a:t>
            </a:r>
            <a:r>
              <a:rPr lang="ru-RU" b="1" dirty="0">
                <a:solidFill>
                  <a:srgbClr val="2646D0"/>
                </a:solidFill>
                <a:latin typeface="Arial Narrow" panose="020B0606020202030204" pitchFamily="34" charset="0"/>
              </a:rPr>
              <a:t> и иных уполномоченных работниками представительных органов (при наличии).</a:t>
            </a:r>
          </a:p>
        </p:txBody>
      </p:sp>
    </p:spTree>
    <p:extLst>
      <p:ext uri="{BB962C8B-B14F-4D97-AF65-F5344CB8AC3E}">
        <p14:creationId xmlns:p14="http://schemas.microsoft.com/office/powerpoint/2010/main" val="363463290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FF3248-259F-E0AD-33E4-E0E13FD63405}"/>
            </a:ext>
          </a:extLst>
        </p:cNvPr>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1CE0756F-D292-F2C7-F99D-50B012A07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72816"/>
            <a:ext cx="3048000" cy="3048000"/>
          </a:xfrm>
          <a:prstGeom prst="rect">
            <a:avLst/>
          </a:prstGeom>
        </p:spPr>
      </p:pic>
      <p:sp>
        <p:nvSpPr>
          <p:cNvPr id="10" name="Title 1">
            <a:extLst>
              <a:ext uri="{FF2B5EF4-FFF2-40B4-BE49-F238E27FC236}">
                <a16:creationId xmlns:a16="http://schemas.microsoft.com/office/drawing/2014/main" xmlns="" id="{848D4EA3-6386-6837-317C-BEA558365CF0}"/>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Обучение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F40892EB-F2A9-4AC0-4EC3-586B8CB16013}"/>
              </a:ext>
            </a:extLst>
          </p:cNvPr>
          <p:cNvSpPr/>
          <p:nvPr/>
        </p:nvSpPr>
        <p:spPr>
          <a:xfrm>
            <a:off x="169848" y="1772816"/>
            <a:ext cx="5926152"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Постановление Правительства Российской Федерации</a:t>
            </a:r>
          </a:p>
          <a:p>
            <a:pPr>
              <a:lnSpc>
                <a:spcPct val="90000"/>
              </a:lnSpc>
              <a:spcBef>
                <a:spcPct val="20000"/>
              </a:spcBef>
              <a:defRPr/>
            </a:pPr>
            <a:r>
              <a:rPr lang="ru-RU" b="1" dirty="0">
                <a:solidFill>
                  <a:srgbClr val="2646D0"/>
                </a:solidFill>
                <a:latin typeface="Arial Narrow" panose="020B0606020202030204" pitchFamily="34" charset="0"/>
              </a:rPr>
              <a:t>от 24 декабря 2021 г. № 2464 «О порядке обучения по охране труда и проверки знания требований охраны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106. Индивидуальные предприниматели и юридические лица, … подлежат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регистрации в реестре индивидуальных предпринимателей и юридических лиц, осуществляющих деятельность по обучению своих работников вопросам охраны труда</a:t>
            </a:r>
            <a:r>
              <a:rPr lang="ru-RU" b="1" dirty="0">
                <a:solidFill>
                  <a:srgbClr val="2646D0"/>
                </a:solidFill>
                <a:latin typeface="Arial Narrow" panose="020B0606020202030204" pitchFamily="34" charset="0"/>
              </a:rPr>
              <a:t>, с указанием следующих сведений:</a:t>
            </a:r>
          </a:p>
          <a:p>
            <a:pPr>
              <a:lnSpc>
                <a:spcPct val="90000"/>
              </a:lnSpc>
              <a:spcBef>
                <a:spcPct val="20000"/>
              </a:spcBef>
              <a:defRPr/>
            </a:pPr>
            <a:r>
              <a:rPr lang="ru-RU" b="1" dirty="0">
                <a:solidFill>
                  <a:srgbClr val="2646D0"/>
                </a:solidFill>
                <a:latin typeface="Arial Narrow" panose="020B0606020202030204" pitchFamily="34" charset="0"/>
              </a:rPr>
              <a:t>д)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заверенная работодателем копия локального нормативного акта</a:t>
            </a:r>
            <a:r>
              <a:rPr lang="ru-RU" b="1" dirty="0">
                <a:solidFill>
                  <a:srgbClr val="2646D0"/>
                </a:solidFill>
                <a:latin typeface="Arial Narrow" panose="020B0606020202030204" pitchFamily="34" charset="0"/>
              </a:rPr>
              <a:t> (решения) о проведении обучения по охране труда работодателем без привлечения организации или индивидуального предпринимателя, оказывающих услуги по обучению работодателей и работников вопросам охраны труда, </a:t>
            </a:r>
            <a:r>
              <a:rPr lang="ru-RU" b="1" dirty="0">
                <a:solidFill>
                  <a:srgbClr val="FF0000"/>
                </a:solidFill>
                <a:latin typeface="Arial Narrow" panose="020B0606020202030204" pitchFamily="34" charset="0"/>
              </a:rPr>
              <a:t>с отметкой об учете мнения профсоюзного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(при наличии);</a:t>
            </a:r>
          </a:p>
        </p:txBody>
      </p:sp>
    </p:spTree>
    <p:extLst>
      <p:ext uri="{BB962C8B-B14F-4D97-AF65-F5344CB8AC3E}">
        <p14:creationId xmlns:p14="http://schemas.microsoft.com/office/powerpoint/2010/main" val="427952357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621D9F3-AD49-339D-35AB-7FEC55EB4B1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AE8C4733-A636-0DCE-3491-626021B0405F}"/>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Инструкции по охране труда</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2AE88C16-27C3-5DBD-B719-1DFE18BDEEF8}"/>
              </a:ext>
            </a:extLst>
          </p:cNvPr>
          <p:cNvSpPr/>
          <p:nvPr/>
        </p:nvSpPr>
        <p:spPr>
          <a:xfrm>
            <a:off x="169848" y="1772816"/>
            <a:ext cx="5177844"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772н «Об утверждении основных требований к порядку разработки и содержанию правил и инструкций по охране труда, разрабатываемых работодателем».</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29.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Инструкции по охране труда утверждаются </a:t>
            </a:r>
            <a:r>
              <a:rPr lang="ru-RU" b="1" dirty="0">
                <a:solidFill>
                  <a:srgbClr val="2646D0"/>
                </a:solidFill>
                <a:latin typeface="Arial Narrow" panose="020B0606020202030204" pitchFamily="34" charset="0"/>
              </a:rPr>
              <a:t>работодателем (руководителем организации) или уполномоченным им лицом </a:t>
            </a:r>
            <a:r>
              <a:rPr lang="ru-RU" b="1" dirty="0">
                <a:solidFill>
                  <a:srgbClr val="FF0000"/>
                </a:solidFill>
                <a:latin typeface="Arial Narrow" panose="020B0606020202030204" pitchFamily="34" charset="0"/>
              </a:rPr>
              <a:t>с учетом 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представительного органа (при наличии).</a:t>
            </a:r>
          </a:p>
          <a:p>
            <a:pPr>
              <a:lnSpc>
                <a:spcPct val="90000"/>
              </a:lnSpc>
              <a:spcBef>
                <a:spcPct val="20000"/>
              </a:spcBef>
              <a:defRPr/>
            </a:pPr>
            <a:endParaRPr lang="ru-RU" b="1" dirty="0">
              <a:solidFill>
                <a:srgbClr val="2646D0"/>
              </a:solidFill>
              <a:latin typeface="Arial Narrow" panose="020B0606020202030204" pitchFamily="34" charset="0"/>
            </a:endParaRPr>
          </a:p>
        </p:txBody>
      </p:sp>
      <p:pic>
        <p:nvPicPr>
          <p:cNvPr id="3" name="Рисунок 2" descr="Изображение выглядит как шлем, игрушка, мультфильм, Каска&#10;&#10;Содержимое, созданное искусственным интеллектом, может быть неверным.">
            <a:extLst>
              <a:ext uri="{FF2B5EF4-FFF2-40B4-BE49-F238E27FC236}">
                <a16:creationId xmlns:a16="http://schemas.microsoft.com/office/drawing/2014/main" xmlns="" id="{DC79AC2C-31E9-E1E9-EA71-5241A1273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692" y="1772816"/>
            <a:ext cx="3787899" cy="2959612"/>
          </a:xfrm>
          <a:prstGeom prst="rect">
            <a:avLst/>
          </a:prstGeom>
        </p:spPr>
      </p:pic>
    </p:spTree>
    <p:extLst>
      <p:ext uri="{BB962C8B-B14F-4D97-AF65-F5344CB8AC3E}">
        <p14:creationId xmlns:p14="http://schemas.microsoft.com/office/powerpoint/2010/main" val="244368880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F182BA-8158-88C0-68D0-FDE95235B02E}"/>
            </a:ext>
          </a:extLst>
        </p:cNvPr>
        <p:cNvGrpSpPr/>
        <p:nvPr/>
      </p:nvGrpSpPr>
      <p:grpSpPr>
        <a:xfrm>
          <a:off x="0" y="0"/>
          <a:ext cx="0" cy="0"/>
          <a:chOff x="0" y="0"/>
          <a:chExt cx="0" cy="0"/>
        </a:xfrm>
      </p:grpSpPr>
      <p:pic>
        <p:nvPicPr>
          <p:cNvPr id="2" name="Рисунок 1" descr="Изображение выглядит как мультфильм&#10;&#10;Содержимое, созданное искусственным интеллектом, может быть неверным.">
            <a:extLst>
              <a:ext uri="{FF2B5EF4-FFF2-40B4-BE49-F238E27FC236}">
                <a16:creationId xmlns:a16="http://schemas.microsoft.com/office/drawing/2014/main" xmlns="" id="{0D260287-0630-88BC-B04D-6DECC4F5B4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772816"/>
            <a:ext cx="4139952" cy="2069976"/>
          </a:xfrm>
          <a:prstGeom prst="rect">
            <a:avLst/>
          </a:prstGeom>
        </p:spPr>
      </p:pic>
      <p:sp>
        <p:nvSpPr>
          <p:cNvPr id="10" name="Title 1">
            <a:extLst>
              <a:ext uri="{FF2B5EF4-FFF2-40B4-BE49-F238E27FC236}">
                <a16:creationId xmlns:a16="http://schemas.microsoft.com/office/drawing/2014/main" xmlns="" id="{9586D2DE-99EC-59C3-5490-F1CDF93EEC36}"/>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Учет микротравм</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BEC0E7C5-AF25-D7BD-3C8F-CE8F72606198}"/>
              </a:ext>
            </a:extLst>
          </p:cNvPr>
          <p:cNvSpPr/>
          <p:nvPr/>
        </p:nvSpPr>
        <p:spPr>
          <a:xfrm>
            <a:off x="169848" y="1772816"/>
            <a:ext cx="4834200"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15.09.2021 № 632н «Об утверждении рекомендаций по учету микроповреждений (микротравм) работников».</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9. Работник имеет право на личное участие или участие через своих представителей в рассмотрении причин и обстоятельств событий, приведших к возникновению микроповреждений (микротравм).</a:t>
            </a:r>
          </a:p>
          <a:p>
            <a:pPr>
              <a:lnSpc>
                <a:spcPct val="90000"/>
              </a:lnSpc>
              <a:spcBef>
                <a:spcPct val="20000"/>
              </a:spcBef>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Работодателю рекомендуется привлекать пострадавшего работника лично или через своих представителей, включая </a:t>
            </a:r>
            <a:r>
              <a:rPr lang="ru-RU" b="1" dirty="0">
                <a:solidFill>
                  <a:srgbClr val="FF0000"/>
                </a:solidFill>
                <a:latin typeface="Arial Narrow" panose="020B0606020202030204" pitchFamily="34" charset="0"/>
              </a:rPr>
              <a:t>представителей выборного органа первичной профсоюзной организации</a:t>
            </a:r>
            <a:r>
              <a:rPr lang="ru-RU" b="1" dirty="0">
                <a:solidFill>
                  <a:srgbClr val="2646D0"/>
                </a:solidFill>
                <a:latin typeface="Arial Narrow" panose="020B0606020202030204" pitchFamily="34" charset="0"/>
              </a:rPr>
              <a:t>,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к рассмотрению обстоятельств и причин, приведших к возникновению микроповреждения </a:t>
            </a:r>
            <a:r>
              <a:rPr lang="ru-RU" b="1" dirty="0">
                <a:solidFill>
                  <a:srgbClr val="2646D0"/>
                </a:solidFill>
                <a:latin typeface="Arial Narrow" panose="020B0606020202030204" pitchFamily="34" charset="0"/>
              </a:rPr>
              <a:t>(микротравмы), а также ознакомить его с результатами указанного рассмотрения.</a:t>
            </a:r>
          </a:p>
        </p:txBody>
      </p:sp>
    </p:spTree>
    <p:extLst>
      <p:ext uri="{BB962C8B-B14F-4D97-AF65-F5344CB8AC3E}">
        <p14:creationId xmlns:p14="http://schemas.microsoft.com/office/powerpoint/2010/main" val="129896466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A2E58D-121D-BAF2-D8A8-E9037653222D}"/>
            </a:ext>
          </a:extLst>
        </p:cNvPr>
        <p:cNvGrpSpPr/>
        <p:nvPr/>
      </p:nvGrpSpPr>
      <p:grpSpPr>
        <a:xfrm>
          <a:off x="0" y="0"/>
          <a:ext cx="0" cy="0"/>
          <a:chOff x="0" y="0"/>
          <a:chExt cx="0" cy="0"/>
        </a:xfrm>
      </p:grpSpPr>
      <p:pic>
        <p:nvPicPr>
          <p:cNvPr id="4" name="Рисунок 3" descr="Изображение выглядит как мультфильм&#10;&#10;Содержимое, созданное искусственным интеллектом, может быть неверным.">
            <a:extLst>
              <a:ext uri="{FF2B5EF4-FFF2-40B4-BE49-F238E27FC236}">
                <a16:creationId xmlns:a16="http://schemas.microsoft.com/office/drawing/2014/main" xmlns="" id="{A0885AC0-E2EF-414B-BCE1-ABCA75A02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772816"/>
            <a:ext cx="4139952" cy="2069976"/>
          </a:xfrm>
          <a:prstGeom prst="rect">
            <a:avLst/>
          </a:prstGeom>
        </p:spPr>
      </p:pic>
      <p:sp>
        <p:nvSpPr>
          <p:cNvPr id="10" name="Title 1">
            <a:extLst>
              <a:ext uri="{FF2B5EF4-FFF2-40B4-BE49-F238E27FC236}">
                <a16:creationId xmlns:a16="http://schemas.microsoft.com/office/drawing/2014/main" xmlns="" id="{649104FB-8CC7-9657-C3FF-F6358953F3E0}"/>
              </a:ext>
            </a:extLst>
          </p:cNvPr>
          <p:cNvSpPr>
            <a:spLocks noGrp="1"/>
          </p:cNvSpPr>
          <p:nvPr>
            <p:ph type="title"/>
          </p:nvPr>
        </p:nvSpPr>
        <p:spPr>
          <a:xfrm>
            <a:off x="1547664" y="413792"/>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Расследование несчастных случаев</a:t>
            </a:r>
            <a:endParaRPr lang="en-US" sz="2800" dirty="0">
              <a:solidFill>
                <a:srgbClr val="FF3300"/>
              </a:solidFill>
              <a:effectLst>
                <a:outerShdw blurRad="38100" dist="38100" dir="2700000" algn="tl">
                  <a:srgbClr val="000000">
                    <a:alpha val="43137"/>
                  </a:srgbClr>
                </a:outerShdw>
              </a:effectLst>
              <a:latin typeface="Arial Narrow" panose="020B0606020202030204" pitchFamily="34" charset="0"/>
            </a:endParaRPr>
          </a:p>
        </p:txBody>
      </p:sp>
      <p:sp>
        <p:nvSpPr>
          <p:cNvPr id="5" name="Прямоугольник 4">
            <a:extLst>
              <a:ext uri="{FF2B5EF4-FFF2-40B4-BE49-F238E27FC236}">
                <a16:creationId xmlns:a16="http://schemas.microsoft.com/office/drawing/2014/main" xmlns="" id="{49DBD828-BCF5-D408-A103-9CF923A415D8}"/>
              </a:ext>
            </a:extLst>
          </p:cNvPr>
          <p:cNvSpPr/>
          <p:nvPr/>
        </p:nvSpPr>
        <p:spPr>
          <a:xfrm>
            <a:off x="169848" y="1772816"/>
            <a:ext cx="6490384" cy="504056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Трудовой кодекс Российской Федерации от 30.12.2001 № 197-ФЗ</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Статья 229. Порядок формирования комиссий по расследованию несчастных случаев</a:t>
            </a:r>
          </a:p>
          <a:p>
            <a:pPr>
              <a:lnSpc>
                <a:spcPct val="90000"/>
              </a:lnSpc>
              <a:spcBef>
                <a:spcPct val="20000"/>
              </a:spcBef>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Для расследования несчастного случая работодатель (его представитель) незамедлительно образует комиссию</a:t>
            </a:r>
            <a:r>
              <a:rPr lang="ru-RU" b="1" dirty="0">
                <a:solidFill>
                  <a:srgbClr val="2646D0"/>
                </a:solidFill>
                <a:latin typeface="Arial Narrow" panose="020B0606020202030204" pitchFamily="34" charset="0"/>
              </a:rPr>
              <a:t> в составе не менее трех человек. </a:t>
            </a:r>
            <a:r>
              <a:rPr lang="ru-RU" b="1" dirty="0">
                <a:solidFill>
                  <a:srgbClr val="FF0000"/>
                </a:solidFill>
                <a:effectLst>
                  <a:outerShdw blurRad="38100" dist="38100" dir="2700000" algn="tl">
                    <a:srgbClr val="000000">
                      <a:alpha val="43137"/>
                    </a:srgbClr>
                  </a:outerShdw>
                </a:effectLst>
                <a:latin typeface="Arial Narrow" panose="020B0606020202030204" pitchFamily="34" charset="0"/>
              </a:rPr>
              <a:t>В состав комиссии включаются </a:t>
            </a:r>
            <a:r>
              <a:rPr lang="ru-RU" b="1" dirty="0">
                <a:solidFill>
                  <a:srgbClr val="2646D0"/>
                </a:solidFill>
                <a:latin typeface="Arial Narrow" panose="020B0606020202030204" pitchFamily="34" charset="0"/>
              </a:rPr>
              <a:t>специалист по охране труда или лицо, назначенное ответственным за организацию работы по охране труда приказом (распоряжением) работодателя, представители работодателя, </a:t>
            </a:r>
            <a:r>
              <a:rPr lang="ru-RU" b="1" dirty="0">
                <a:solidFill>
                  <a:srgbClr val="FF0000"/>
                </a:solidFill>
                <a:latin typeface="Arial Narrow" panose="020B0606020202030204" pitchFamily="34" charset="0"/>
              </a:rPr>
              <a:t>представители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представительного органа работников (при наличии такого представительного органа), уполномоченный по охране труда (при наличии). Комиссию возглавляет работодатель (его представитель), а в случаях, предусмотренных настоящим Кодексом, - должностное лицо соответствующего федерального органа исполнительной власти, осуществляющего государственный контроль (надзор) в установленной сфере деятельности.</a:t>
            </a:r>
          </a:p>
        </p:txBody>
      </p:sp>
    </p:spTree>
    <p:extLst>
      <p:ext uri="{BB962C8B-B14F-4D97-AF65-F5344CB8AC3E}">
        <p14:creationId xmlns:p14="http://schemas.microsoft.com/office/powerpoint/2010/main" val="338770922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E781ED-3EC1-E892-D086-7DBB5C2EEE34}"/>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B8BC377-8E0C-4FAB-46AD-B8E344E7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772816"/>
            <a:ext cx="3131840" cy="2626570"/>
          </a:xfrm>
          <a:prstGeom prst="rect">
            <a:avLst/>
          </a:prstGeom>
        </p:spPr>
      </p:pic>
      <p:sp>
        <p:nvSpPr>
          <p:cNvPr id="5" name="Прямоугольник 4">
            <a:extLst>
              <a:ext uri="{FF2B5EF4-FFF2-40B4-BE49-F238E27FC236}">
                <a16:creationId xmlns:a16="http://schemas.microsoft.com/office/drawing/2014/main" xmlns="" id="{0F0DA563-63AC-A038-763A-8B67C1CB0013}"/>
              </a:ext>
            </a:extLst>
          </p:cNvPr>
          <p:cNvSpPr/>
          <p:nvPr/>
        </p:nvSpPr>
        <p:spPr>
          <a:xfrm>
            <a:off x="35496" y="1772816"/>
            <a:ext cx="5976664"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773н «Об утверждении форм (способов) информирования работников об их трудовых правах, включая право на безопасные условия и охрану труда, и примерного перечня информационных материалов в целях информирования работников об их трудовых правах, включая право на безопасные условия и охрану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 Работодатели могут в зависимости от своих финансовых возможностей в дополнение к предусмотренным в пункте 1 формам (способам) применять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следующие формы (способы) информирования работников об их трудовых правах, включая право на безопасные условия и охрану труда</a:t>
            </a:r>
            <a:r>
              <a:rPr lang="ru-RU" b="1" dirty="0">
                <a:solidFill>
                  <a:srgbClr val="2646D0"/>
                </a:solidFill>
                <a:latin typeface="Arial Narrow" panose="020B0606020202030204" pitchFamily="34" charset="0"/>
              </a:rPr>
              <a:t>, с использованием визуальной/печатной информации:</a:t>
            </a:r>
          </a:p>
          <a:p>
            <a:pPr>
              <a:lnSpc>
                <a:spcPct val="90000"/>
              </a:lnSpc>
              <a:spcBef>
                <a:spcPct val="20000"/>
              </a:spcBef>
              <a:defRPr/>
            </a:pPr>
            <a:r>
              <a:rPr lang="ru-RU" b="1" dirty="0">
                <a:solidFill>
                  <a:srgbClr val="2646D0"/>
                </a:solidFill>
                <a:latin typeface="Arial Narrow" panose="020B0606020202030204" pitchFamily="34" charset="0"/>
              </a:rPr>
              <a:t>б) ознакомление работников </a:t>
            </a:r>
            <a:r>
              <a:rPr lang="ru-RU" b="1" dirty="0">
                <a:solidFill>
                  <a:srgbClr val="FF0000"/>
                </a:solidFill>
                <a:latin typeface="Arial Narrow" panose="020B0606020202030204" pitchFamily="34" charset="0"/>
              </a:rPr>
              <a:t>с положениями коллективного договора</a:t>
            </a:r>
            <a:r>
              <a:rPr lang="ru-RU" b="1" dirty="0">
                <a:solidFill>
                  <a:srgbClr val="2646D0"/>
                </a:solidFill>
                <a:latin typeface="Arial Narrow" panose="020B0606020202030204" pitchFamily="34" charset="0"/>
              </a:rPr>
              <a:t> и (или) отраслевого соглашения, распространяемых на работодателей и работников, в том числе</a:t>
            </a:r>
            <a:r>
              <a:rPr lang="ru-RU" b="1" dirty="0">
                <a:solidFill>
                  <a:srgbClr val="FF0000"/>
                </a:solidFill>
                <a:latin typeface="Arial Narrow" panose="020B0606020202030204" pitchFamily="34" charset="0"/>
              </a:rPr>
              <a:t> при участии первичной профсоюзной организации </a:t>
            </a:r>
            <a:r>
              <a:rPr lang="ru-RU" b="1" dirty="0">
                <a:solidFill>
                  <a:srgbClr val="2646D0"/>
                </a:solidFill>
                <a:latin typeface="Arial Narrow" panose="020B0606020202030204" pitchFamily="34" charset="0"/>
              </a:rPr>
              <a:t>(при наличии);</a:t>
            </a:r>
          </a:p>
        </p:txBody>
      </p:sp>
      <p:sp>
        <p:nvSpPr>
          <p:cNvPr id="7" name="Title 1">
            <a:extLst>
              <a:ext uri="{FF2B5EF4-FFF2-40B4-BE49-F238E27FC236}">
                <a16:creationId xmlns:a16="http://schemas.microsoft.com/office/drawing/2014/main" xmlns="" id="{2AA82D1A-EA49-0B22-A1ED-63F05C81853B}"/>
              </a:ext>
            </a:extLst>
          </p:cNvPr>
          <p:cNvSpPr txBox="1">
            <a:spLocks/>
          </p:cNvSpPr>
          <p:nvPr/>
        </p:nvSpPr>
        <p:spPr>
          <a:xfrm>
            <a:off x="1547664" y="404664"/>
            <a:ext cx="7272808" cy="1143000"/>
          </a:xfrm>
          <a:prstGeom prst="rect">
            <a:avLst/>
          </a:prstGeom>
        </p:spPr>
        <p:txBody>
          <a:bodyPr anchor="ctr"/>
          <a:lstStyle/>
          <a:p>
            <a:pPr lvl="0" algn="ctr">
              <a:defRPr/>
            </a:pPr>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ea typeface="+mj-ea"/>
                <a:cs typeface="+mj-cs"/>
              </a:rPr>
              <a:t>Информирования работников об их трудовых правах</a:t>
            </a:r>
            <a:endParaRPr kumimoji="0" lang="ru-RU" sz="2800" b="1" i="0" u="none" strike="noStrike" kern="0" cap="none" spc="0" normalizeH="0" baseline="0" noProof="0" dirty="0">
              <a:ln>
                <a:noFill/>
              </a:ln>
              <a:solidFill>
                <a:srgbClr val="FF3300"/>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171473845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D5DC080-E3B0-8D3D-9350-0E6CE48B5D84}"/>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B691CF9-9E8C-0448-A838-9BEB58E88D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772816"/>
            <a:ext cx="3131840" cy="2626570"/>
          </a:xfrm>
          <a:prstGeom prst="rect">
            <a:avLst/>
          </a:prstGeom>
        </p:spPr>
      </p:pic>
      <p:sp>
        <p:nvSpPr>
          <p:cNvPr id="5" name="Прямоугольник 4">
            <a:extLst>
              <a:ext uri="{FF2B5EF4-FFF2-40B4-BE49-F238E27FC236}">
                <a16:creationId xmlns:a16="http://schemas.microsoft.com/office/drawing/2014/main" xmlns="" id="{6721010B-334E-8186-AFA7-107CB99A7474}"/>
              </a:ext>
            </a:extLst>
          </p:cNvPr>
          <p:cNvSpPr/>
          <p:nvPr/>
        </p:nvSpPr>
        <p:spPr>
          <a:xfrm>
            <a:off x="35496" y="1772816"/>
            <a:ext cx="5976664" cy="4968552"/>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17.12.2021 № 894 «Об утверждении рекомендаций по размещению работодателем информационных материалов в целях информирования работников об их трудовых правах, включая право на безопасные условия и охрану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20.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Деятельность кабинета охраны труда </a:t>
            </a:r>
            <a:r>
              <a:rPr lang="ru-RU" b="1" dirty="0">
                <a:solidFill>
                  <a:srgbClr val="2646D0"/>
                </a:solidFill>
                <a:latin typeface="Arial Narrow" panose="020B0606020202030204" pitchFamily="34" charset="0"/>
              </a:rPr>
              <a:t>обеспечивает реализацию следующих мероприятий по охране труда, в том числе в рамках системы управления охраной труда у работодателя, а также организуемых </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совместными действиями руководства и иных должностных лиц работодателя, комитета (комиссии) по охране труда, службы охраны труда или специалиста по охране труда</a:t>
            </a:r>
            <a:r>
              <a:rPr lang="ru-RU" b="1" dirty="0">
                <a:solidFill>
                  <a:srgbClr val="2646D0"/>
                </a:solidFill>
                <a:latin typeface="Arial Narrow" panose="020B0606020202030204" pitchFamily="34" charset="0"/>
              </a:rPr>
              <a:t>, </a:t>
            </a:r>
            <a:r>
              <a:rPr lang="ru-RU" b="1" dirty="0">
                <a:solidFill>
                  <a:srgbClr val="FF0000"/>
                </a:solidFill>
                <a:latin typeface="Arial Narrow" panose="020B0606020202030204" pitchFamily="34" charset="0"/>
              </a:rPr>
              <a:t>уполномоченных (доверенных) лиц по охране труда профессиональных союзов </a:t>
            </a:r>
            <a:r>
              <a:rPr lang="ru-RU" b="1" dirty="0">
                <a:solidFill>
                  <a:srgbClr val="2646D0"/>
                </a:solidFill>
                <a:latin typeface="Arial Narrow" panose="020B0606020202030204" pitchFamily="34" charset="0"/>
              </a:rPr>
              <a:t>или иных уполномоченных работниками представительных органов:</a:t>
            </a: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7" name="Title 1">
            <a:extLst>
              <a:ext uri="{FF2B5EF4-FFF2-40B4-BE49-F238E27FC236}">
                <a16:creationId xmlns:a16="http://schemas.microsoft.com/office/drawing/2014/main" xmlns="" id="{9B1B26BC-EE90-8F5F-0BC5-62C5046BFF98}"/>
              </a:ext>
            </a:extLst>
          </p:cNvPr>
          <p:cNvSpPr txBox="1">
            <a:spLocks/>
          </p:cNvSpPr>
          <p:nvPr/>
        </p:nvSpPr>
        <p:spPr>
          <a:xfrm>
            <a:off x="1547664" y="404664"/>
            <a:ext cx="7272808" cy="1143000"/>
          </a:xfrm>
          <a:prstGeom prst="rect">
            <a:avLst/>
          </a:prstGeom>
        </p:spPr>
        <p:txBody>
          <a:bodyPr anchor="ctr"/>
          <a:lstStyle/>
          <a:p>
            <a:pPr lvl="0" algn="ctr">
              <a:defRPr/>
            </a:pPr>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ea typeface="+mj-ea"/>
                <a:cs typeface="+mj-cs"/>
              </a:rPr>
              <a:t>Информирования работников об их трудовых правах</a:t>
            </a:r>
            <a:endParaRPr kumimoji="0" lang="ru-RU" sz="2800" b="1" i="0" u="none" strike="noStrike" kern="0" cap="none" spc="0" normalizeH="0" baseline="0" noProof="0" dirty="0">
              <a:ln>
                <a:noFill/>
              </a:ln>
              <a:solidFill>
                <a:srgbClr val="FF3300"/>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354551542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597103-6F70-1215-3D55-B021DEB19F6A}"/>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8749D216-F7FF-31BA-CFEE-A97D3821AF29}"/>
              </a:ext>
            </a:extLst>
          </p:cNvPr>
          <p:cNvSpPr/>
          <p:nvPr/>
        </p:nvSpPr>
        <p:spPr>
          <a:xfrm>
            <a:off x="323528" y="2132856"/>
            <a:ext cx="4896544" cy="4320480"/>
          </a:xfrm>
          <a:prstGeom prst="rect">
            <a:avLst/>
          </a:prstGeom>
        </p:spPr>
        <p:txBody>
          <a:bodyPr>
            <a:noAutofit/>
          </a:bodyPr>
          <a:lstStyle/>
          <a:p>
            <a:pPr>
              <a:lnSpc>
                <a:spcPct val="90000"/>
              </a:lnSpc>
              <a:spcBef>
                <a:spcPct val="20000"/>
              </a:spcBef>
              <a:defRPr/>
            </a:pPr>
            <a:r>
              <a:rPr lang="ru-RU" sz="2000" b="1" dirty="0">
                <a:solidFill>
                  <a:srgbClr val="2646D0"/>
                </a:solidFill>
                <a:latin typeface="Arial Narrow" panose="020B0606020202030204" pitchFamily="34" charset="0"/>
              </a:rPr>
              <a:t>Просим поддержать инициативу на сайте </a:t>
            </a:r>
          </a:p>
          <a:p>
            <a:pPr>
              <a:lnSpc>
                <a:spcPct val="90000"/>
              </a:lnSpc>
              <a:spcBef>
                <a:spcPct val="20000"/>
              </a:spcBef>
              <a:defRPr/>
            </a:pPr>
            <a:r>
              <a:rPr lang="ru-RU" sz="2000" b="1" dirty="0">
                <a:solidFill>
                  <a:srgbClr val="2646D0"/>
                </a:solidFill>
                <a:latin typeface="Arial Narrow" panose="020B0606020202030204" pitchFamily="34" charset="0"/>
              </a:rPr>
              <a:t>«Российская общественная инициатива»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sz="2000" b="1" dirty="0">
                <a:solidFill>
                  <a:srgbClr val="2646D0"/>
                </a:solidFill>
                <a:latin typeface="Arial Narrow" panose="020B0606020202030204" pitchFamily="34" charset="0"/>
              </a:rPr>
              <a:t>Разрешить продление сроков эксплуатации специальной одежды и специальной обуви, пригодных к дальнейшему использованию, до истечения сроков годности, установленной производителем</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en-US" b="1" dirty="0">
                <a:solidFill>
                  <a:srgbClr val="2646D0"/>
                </a:solidFill>
                <a:latin typeface="Arial Narrow" panose="020B0606020202030204" pitchFamily="34" charset="0"/>
                <a:hlinkClick r:id="rId2"/>
              </a:rPr>
              <a:t>https://www.roi.ru/137737/</a:t>
            </a:r>
            <a:endParaRPr lang="ru-RU" b="1" dirty="0">
              <a:solidFill>
                <a:srgbClr val="2646D0"/>
              </a:solidFill>
              <a:latin typeface="Arial Narrow" panose="020B0606020202030204" pitchFamily="34" charset="0"/>
            </a:endParaRPr>
          </a:p>
          <a:p>
            <a:pPr>
              <a:lnSpc>
                <a:spcPct val="90000"/>
              </a:lnSpc>
              <a:spcBef>
                <a:spcPct val="20000"/>
              </a:spcBef>
              <a:defRPr/>
            </a:pPr>
            <a:endParaRPr lang="ru-RU" b="1" dirty="0">
              <a:solidFill>
                <a:srgbClr val="2646D0"/>
              </a:solidFill>
              <a:latin typeface="Arial Narrow" panose="020B0606020202030204" pitchFamily="34" charset="0"/>
            </a:endParaRPr>
          </a:p>
        </p:txBody>
      </p:sp>
      <p:sp>
        <p:nvSpPr>
          <p:cNvPr id="7" name="Title 1">
            <a:extLst>
              <a:ext uri="{FF2B5EF4-FFF2-40B4-BE49-F238E27FC236}">
                <a16:creationId xmlns:a16="http://schemas.microsoft.com/office/drawing/2014/main" xmlns="" id="{CFDBF5FE-6738-5057-4AE3-093AF40D1CE3}"/>
              </a:ext>
            </a:extLst>
          </p:cNvPr>
          <p:cNvSpPr txBox="1">
            <a:spLocks/>
          </p:cNvSpPr>
          <p:nvPr/>
        </p:nvSpPr>
        <p:spPr>
          <a:xfrm>
            <a:off x="1547664" y="404664"/>
            <a:ext cx="7272808" cy="1296144"/>
          </a:xfrm>
          <a:prstGeom prst="rect">
            <a:avLst/>
          </a:prstGeom>
        </p:spPr>
        <p:txBody>
          <a:bodyPr anchor="ctr"/>
          <a:lstStyle/>
          <a:p>
            <a:pPr lvl="0" algn="ctr">
              <a:defRPr/>
            </a:pPr>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ea typeface="+mj-ea"/>
                <a:cs typeface="+mj-cs"/>
              </a:rPr>
              <a:t>Инициатив</a:t>
            </a:r>
          </a:p>
          <a:p>
            <a:pPr lvl="0" algn="ctr">
              <a:defRPr/>
            </a:pPr>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ea typeface="+mj-ea"/>
                <a:cs typeface="+mj-cs"/>
              </a:rPr>
              <a:t>Свердловской областной организации Общероссийского Профсоюза образования </a:t>
            </a:r>
            <a:endParaRPr kumimoji="0" lang="ru-RU" sz="2800" b="1" i="0" u="none" strike="noStrike" kern="0" cap="none" spc="0" normalizeH="0" baseline="0" noProof="0" dirty="0">
              <a:ln>
                <a:noFill/>
              </a:ln>
              <a:solidFill>
                <a:srgbClr val="FF3300"/>
              </a:solidFill>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pic>
        <p:nvPicPr>
          <p:cNvPr id="1026" name="Picture 2">
            <a:extLst>
              <a:ext uri="{FF2B5EF4-FFF2-40B4-BE49-F238E27FC236}">
                <a16:creationId xmlns:a16="http://schemas.microsoft.com/office/drawing/2014/main" xmlns="" id="{3B9455B4-C6A4-0ED5-2DB2-2CFEB05CA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222" y="2132856"/>
            <a:ext cx="3143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8082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8F4F31F1-CBEE-43FB-A445-22480F6B0C07}"/>
              </a:ext>
            </a:extLst>
          </p:cNvPr>
          <p:cNvSpPr/>
          <p:nvPr/>
        </p:nvSpPr>
        <p:spPr>
          <a:xfrm>
            <a:off x="3167844" y="3126668"/>
            <a:ext cx="2808312" cy="604664"/>
          </a:xfrm>
          <a:prstGeom prst="rect">
            <a:avLst/>
          </a:prstGeom>
        </p:spPr>
        <p:txBody>
          <a:bodyPr>
            <a:normAutofit/>
          </a:bodyPr>
          <a:lstStyle/>
          <a:p>
            <a:pPr>
              <a:lnSpc>
                <a:spcPct val="110000"/>
              </a:lnSpc>
              <a:spcBef>
                <a:spcPct val="20000"/>
              </a:spcBef>
              <a:defRPr/>
            </a:pPr>
            <a:r>
              <a:rPr lang="ru-RU" sz="2200" b="1" dirty="0">
                <a:solidFill>
                  <a:srgbClr val="FF0000"/>
                </a:solidFill>
                <a:effectLst>
                  <a:outerShdw blurRad="38100" dist="38100" dir="2700000" algn="tl">
                    <a:srgbClr val="000000">
                      <a:alpha val="43137"/>
                    </a:srgbClr>
                  </a:outerShdw>
                </a:effectLst>
                <a:latin typeface="Arial Narrow" panose="020B0606020202030204" pitchFamily="34" charset="0"/>
              </a:rPr>
              <a:t>Спасибо за внимание!</a:t>
            </a:r>
          </a:p>
        </p:txBody>
      </p:sp>
      <p:pic>
        <p:nvPicPr>
          <p:cNvPr id="7" name="Picture 2">
            <a:extLst>
              <a:ext uri="{FF2B5EF4-FFF2-40B4-BE49-F238E27FC236}">
                <a16:creationId xmlns:a16="http://schemas.microsoft.com/office/drawing/2014/main" xmlns="" id="{492CD15A-5994-426E-9BE1-78A3D42587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24"/>
            <a:ext cx="2109717" cy="351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324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9127AB-EED7-1DBC-B669-0E5A4E919B7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D8FF49BE-9CBF-B7F8-3CAC-43F8F93612F0}"/>
              </a:ext>
            </a:extLst>
          </p:cNvPr>
          <p:cNvSpPr txBox="1">
            <a:spLocks/>
          </p:cNvSpPr>
          <p:nvPr/>
        </p:nvSpPr>
        <p:spPr>
          <a:xfrm>
            <a:off x="1547664" y="629816"/>
            <a:ext cx="7272808" cy="1287016"/>
          </a:xfrm>
          <a:prstGeom prst="rect">
            <a:avLst/>
          </a:prstGeom>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rPr>
              <a:t>Отличия специалиста по охране труда</a:t>
            </a:r>
          </a:p>
          <a:p>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rPr>
              <a:t>и уполномоченного по охране труда</a:t>
            </a:r>
          </a:p>
        </p:txBody>
      </p:sp>
      <p:graphicFrame>
        <p:nvGraphicFramePr>
          <p:cNvPr id="5" name="Таблица 4">
            <a:extLst>
              <a:ext uri="{FF2B5EF4-FFF2-40B4-BE49-F238E27FC236}">
                <a16:creationId xmlns:a16="http://schemas.microsoft.com/office/drawing/2014/main" xmlns="" id="{D747014E-DB75-A405-C62B-4A1AC4F8C217}"/>
              </a:ext>
            </a:extLst>
          </p:cNvPr>
          <p:cNvGraphicFramePr>
            <a:graphicFrameLocks noGrp="1"/>
          </p:cNvGraphicFramePr>
          <p:nvPr/>
        </p:nvGraphicFramePr>
        <p:xfrm>
          <a:off x="15001" y="1922219"/>
          <a:ext cx="9093504" cy="4747141"/>
        </p:xfrm>
        <a:graphic>
          <a:graphicData uri="http://schemas.openxmlformats.org/drawingml/2006/table">
            <a:tbl>
              <a:tblPr firstRow="1" firstCol="1" bandRow="1">
                <a:tableStyleId>{5C22544A-7EE6-4342-B048-85BDC9FD1C3A}</a:tableStyleId>
              </a:tblPr>
              <a:tblGrid>
                <a:gridCol w="2036719">
                  <a:extLst>
                    <a:ext uri="{9D8B030D-6E8A-4147-A177-3AD203B41FA5}">
                      <a16:colId xmlns:a16="http://schemas.microsoft.com/office/drawing/2014/main" xmlns="" val="1159520815"/>
                    </a:ext>
                  </a:extLst>
                </a:gridCol>
                <a:gridCol w="3600400">
                  <a:extLst>
                    <a:ext uri="{9D8B030D-6E8A-4147-A177-3AD203B41FA5}">
                      <a16:colId xmlns:a16="http://schemas.microsoft.com/office/drawing/2014/main" xmlns="" val="1330389935"/>
                    </a:ext>
                  </a:extLst>
                </a:gridCol>
                <a:gridCol w="3456385">
                  <a:extLst>
                    <a:ext uri="{9D8B030D-6E8A-4147-A177-3AD203B41FA5}">
                      <a16:colId xmlns:a16="http://schemas.microsoft.com/office/drawing/2014/main" xmlns="" val="2305015671"/>
                    </a:ext>
                  </a:extLst>
                </a:gridCol>
              </a:tblGrid>
              <a:tr h="210896">
                <a:tc>
                  <a:txBody>
                    <a:bodyPr/>
                    <a:lstStyle/>
                    <a:p>
                      <a:pPr>
                        <a:lnSpc>
                          <a:spcPct val="115000"/>
                        </a:lnSpc>
                        <a:spcAft>
                          <a:spcPts val="800"/>
                        </a:spcAft>
                        <a:buNone/>
                      </a:pPr>
                      <a:r>
                        <a:rPr lang="ru-RU" sz="1600" kern="100">
                          <a:solidFill>
                            <a:srgbClr val="2646D0"/>
                          </a:solidFill>
                          <a:effectLst/>
                        </a:rPr>
                        <a:t>Особенности</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gn="ctr">
                        <a:lnSpc>
                          <a:spcPct val="115000"/>
                        </a:lnSpc>
                        <a:spcAft>
                          <a:spcPts val="800"/>
                        </a:spcAft>
                        <a:buNone/>
                      </a:pPr>
                      <a:r>
                        <a:rPr lang="ru-RU" sz="1600" kern="100" dirty="0">
                          <a:solidFill>
                            <a:srgbClr val="2646D0"/>
                          </a:solidFill>
                          <a:effectLst/>
                        </a:rPr>
                        <a:t>СОТ</a:t>
                      </a:r>
                      <a:endParaRPr lang="ru-RU" sz="16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gn="ctr">
                        <a:lnSpc>
                          <a:spcPct val="115000"/>
                        </a:lnSpc>
                        <a:spcAft>
                          <a:spcPts val="800"/>
                        </a:spcAft>
                        <a:buNone/>
                      </a:pPr>
                      <a:r>
                        <a:rPr lang="ru-RU" sz="1600" kern="100" dirty="0">
                          <a:solidFill>
                            <a:srgbClr val="006600"/>
                          </a:solidFill>
                          <a:effectLst/>
                        </a:rPr>
                        <a:t>УОТ</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3271195044"/>
                  </a:ext>
                </a:extLst>
              </a:tr>
              <a:tr h="574528">
                <a:tc>
                  <a:txBody>
                    <a:bodyPr/>
                    <a:lstStyle/>
                    <a:p>
                      <a:pPr>
                        <a:lnSpc>
                          <a:spcPct val="115000"/>
                        </a:lnSpc>
                        <a:spcAft>
                          <a:spcPts val="800"/>
                        </a:spcAft>
                        <a:buNone/>
                      </a:pPr>
                      <a:r>
                        <a:rPr lang="ru-RU" sz="1600" kern="100" dirty="0">
                          <a:solidFill>
                            <a:srgbClr val="2646D0"/>
                          </a:solidFill>
                          <a:effectLst/>
                        </a:rPr>
                        <a:t>Механизм назначения</a:t>
                      </a:r>
                      <a:endParaRPr lang="ru-RU" sz="16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2646D0"/>
                          </a:solidFill>
                          <a:effectLst/>
                        </a:rPr>
                        <a:t>лицо, напрямую назначаемое работодателем</a:t>
                      </a:r>
                      <a:endParaRPr lang="ru-RU" sz="16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006600"/>
                          </a:solidFill>
                          <a:effectLst/>
                        </a:rPr>
                        <a:t>избирается на профсоюзном собрании</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3755538251"/>
                  </a:ext>
                </a:extLst>
              </a:tr>
              <a:tr h="567939">
                <a:tc>
                  <a:txBody>
                    <a:bodyPr/>
                    <a:lstStyle/>
                    <a:p>
                      <a:pPr>
                        <a:lnSpc>
                          <a:spcPct val="115000"/>
                        </a:lnSpc>
                        <a:spcAft>
                          <a:spcPts val="800"/>
                        </a:spcAft>
                        <a:buNone/>
                      </a:pPr>
                      <a:r>
                        <a:rPr lang="ru-RU" sz="1600" kern="100">
                          <a:solidFill>
                            <a:srgbClr val="2646D0"/>
                          </a:solidFill>
                          <a:effectLst/>
                        </a:rPr>
                        <a:t>Обязанности</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r>
                        <a:rPr lang="ru-RU" sz="1600" b="0" dirty="0">
                          <a:solidFill>
                            <a:srgbClr val="2646D0"/>
                          </a:solidFill>
                        </a:rPr>
                        <a:t>организует</a:t>
                      </a:r>
                      <a:r>
                        <a:rPr lang="ru-RU" sz="1600" dirty="0">
                          <a:solidFill>
                            <a:srgbClr val="2646D0"/>
                          </a:solidFill>
                        </a:rPr>
                        <a:t> работу по охране труда в соответствии с законодательством</a:t>
                      </a:r>
                    </a:p>
                  </a:txBody>
                  <a:tcPr marL="62773" marR="62773" marT="0" marB="0"/>
                </a:tc>
                <a:tc>
                  <a:txBody>
                    <a:bodyPr/>
                    <a:lstStyle/>
                    <a:p>
                      <a:pPr>
                        <a:lnSpc>
                          <a:spcPct val="115000"/>
                        </a:lnSpc>
                        <a:spcAft>
                          <a:spcPts val="800"/>
                        </a:spcAft>
                        <a:buNone/>
                      </a:pPr>
                      <a:r>
                        <a:rPr lang="ru-RU" sz="1600" kern="100" dirty="0">
                          <a:solidFill>
                            <a:srgbClr val="006600"/>
                          </a:solidFill>
                          <a:effectLst/>
                        </a:rPr>
                        <a:t>контроль за исполнением требований законодательства</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3190732959"/>
                  </a:ext>
                </a:extLst>
              </a:tr>
              <a:tr h="800213">
                <a:tc>
                  <a:txBody>
                    <a:bodyPr/>
                    <a:lstStyle/>
                    <a:p>
                      <a:pPr>
                        <a:lnSpc>
                          <a:spcPct val="115000"/>
                        </a:lnSpc>
                        <a:spcAft>
                          <a:spcPts val="800"/>
                        </a:spcAft>
                        <a:buNone/>
                      </a:pPr>
                      <a:r>
                        <a:rPr lang="ru-RU" sz="1600" kern="100">
                          <a:solidFill>
                            <a:srgbClr val="2646D0"/>
                          </a:solidFill>
                          <a:effectLst/>
                        </a:rPr>
                        <a:t>Обязательность наличия в организации</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2646D0"/>
                          </a:solidFill>
                          <a:effectLst/>
                        </a:rPr>
                        <a:t>должность является обязательной</a:t>
                      </a:r>
                      <a:endParaRPr lang="ru-RU" sz="16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006600"/>
                          </a:solidFill>
                          <a:effectLst/>
                        </a:rPr>
                        <a:t>по решению профсоюзной организации</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4098005982"/>
                  </a:ext>
                </a:extLst>
              </a:tr>
              <a:tr h="551031">
                <a:tc>
                  <a:txBody>
                    <a:bodyPr/>
                    <a:lstStyle/>
                    <a:p>
                      <a:pPr>
                        <a:lnSpc>
                          <a:spcPct val="115000"/>
                        </a:lnSpc>
                        <a:spcAft>
                          <a:spcPts val="800"/>
                        </a:spcAft>
                        <a:buNone/>
                      </a:pPr>
                      <a:r>
                        <a:rPr lang="ru-RU" sz="1600" kern="100">
                          <a:solidFill>
                            <a:srgbClr val="2646D0"/>
                          </a:solidFill>
                          <a:effectLst/>
                        </a:rPr>
                        <a:t>Статус у работодателя</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2646D0"/>
                          </a:solidFill>
                          <a:effectLst/>
                        </a:rPr>
                        <a:t>обычный работник</a:t>
                      </a:r>
                      <a:endParaRPr lang="ru-RU" sz="1600" kern="100" dirty="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006600"/>
                          </a:solidFill>
                          <a:effectLst/>
                        </a:rPr>
                        <a:t>представитель профсоюзной организации</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3658711459"/>
                  </a:ext>
                </a:extLst>
              </a:tr>
              <a:tr h="654661">
                <a:tc>
                  <a:txBody>
                    <a:bodyPr/>
                    <a:lstStyle/>
                    <a:p>
                      <a:pPr>
                        <a:lnSpc>
                          <a:spcPct val="115000"/>
                        </a:lnSpc>
                        <a:spcAft>
                          <a:spcPts val="800"/>
                        </a:spcAft>
                        <a:buNone/>
                      </a:pPr>
                      <a:r>
                        <a:rPr lang="ru-RU" sz="1600" kern="100">
                          <a:solidFill>
                            <a:srgbClr val="2646D0"/>
                          </a:solidFill>
                          <a:effectLst/>
                        </a:rPr>
                        <a:t>Оплата деятельности</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a:solidFill>
                            <a:srgbClr val="2646D0"/>
                          </a:solidFill>
                          <a:effectLst/>
                        </a:rPr>
                        <a:t>оплачивается работодателем</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006600"/>
                          </a:solidFill>
                          <a:effectLst/>
                        </a:rPr>
                        <a:t>могут быть доплаты по КД или за счет профсоюзной организации</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661092059"/>
                  </a:ext>
                </a:extLst>
              </a:tr>
              <a:tr h="654661">
                <a:tc>
                  <a:txBody>
                    <a:bodyPr/>
                    <a:lstStyle/>
                    <a:p>
                      <a:pPr>
                        <a:lnSpc>
                          <a:spcPct val="115000"/>
                        </a:lnSpc>
                        <a:spcAft>
                          <a:spcPts val="800"/>
                        </a:spcAft>
                        <a:buNone/>
                      </a:pPr>
                      <a:r>
                        <a:rPr lang="ru-RU" sz="1600" kern="100">
                          <a:solidFill>
                            <a:srgbClr val="2646D0"/>
                          </a:solidFill>
                          <a:effectLst/>
                        </a:rPr>
                        <a:t>Ответственность</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a:solidFill>
                            <a:srgbClr val="2646D0"/>
                          </a:solidFill>
                          <a:effectLst/>
                        </a:rPr>
                        <a:t>напрямую отвечает за исполнение обязанностей перед работодателем</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006600"/>
                          </a:solidFill>
                          <a:effectLst/>
                        </a:rPr>
                        <a:t>отвечает перед профсоюзной организацией</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4253480995"/>
                  </a:ext>
                </a:extLst>
              </a:tr>
              <a:tr h="654661">
                <a:tc>
                  <a:txBody>
                    <a:bodyPr/>
                    <a:lstStyle/>
                    <a:p>
                      <a:pPr>
                        <a:lnSpc>
                          <a:spcPct val="115000"/>
                        </a:lnSpc>
                        <a:spcAft>
                          <a:spcPts val="800"/>
                        </a:spcAft>
                        <a:buNone/>
                      </a:pPr>
                      <a:r>
                        <a:rPr lang="ru-RU" sz="1600" kern="100">
                          <a:solidFill>
                            <a:srgbClr val="2646D0"/>
                          </a:solidFill>
                          <a:effectLst/>
                        </a:rPr>
                        <a:t>Механизм увольнения</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a:solidFill>
                            <a:srgbClr val="2646D0"/>
                          </a:solidFill>
                          <a:effectLst/>
                        </a:rPr>
                        <a:t>в общих рамках трудового законодательства</a:t>
                      </a:r>
                      <a:endParaRPr lang="ru-RU" sz="1600" kern="100">
                        <a:solidFill>
                          <a:srgbClr val="2646D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tc>
                  <a:txBody>
                    <a:bodyPr/>
                    <a:lstStyle/>
                    <a:p>
                      <a:pPr>
                        <a:lnSpc>
                          <a:spcPct val="115000"/>
                        </a:lnSpc>
                        <a:spcAft>
                          <a:spcPts val="800"/>
                        </a:spcAft>
                        <a:buNone/>
                      </a:pPr>
                      <a:r>
                        <a:rPr lang="ru-RU" sz="1600" kern="100" dirty="0">
                          <a:solidFill>
                            <a:srgbClr val="006600"/>
                          </a:solidFill>
                          <a:effectLst/>
                        </a:rPr>
                        <a:t>по согласованию с профсоюзной организацией</a:t>
                      </a:r>
                      <a:endParaRPr lang="ru-RU" sz="1600" kern="100" dirty="0">
                        <a:solidFill>
                          <a:srgbClr val="006600"/>
                        </a:solidFill>
                        <a:effectLst/>
                        <a:latin typeface="Aptos" panose="020B0004020202020204" pitchFamily="34" charset="0"/>
                        <a:ea typeface="Aptos" panose="020B0004020202020204" pitchFamily="34" charset="0"/>
                        <a:cs typeface="Times New Roman" panose="02020603050405020304" pitchFamily="18" charset="0"/>
                      </a:endParaRPr>
                    </a:p>
                  </a:txBody>
                  <a:tcPr marL="62773" marR="62773" marT="0" marB="0"/>
                </a:tc>
                <a:extLst>
                  <a:ext uri="{0D108BD9-81ED-4DB2-BD59-A6C34878D82A}">
                    <a16:rowId xmlns:a16="http://schemas.microsoft.com/office/drawing/2014/main" xmlns="" val="3050034907"/>
                  </a:ext>
                </a:extLst>
              </a:tr>
            </a:tbl>
          </a:graphicData>
        </a:graphic>
      </p:graphicFrame>
    </p:spTree>
    <p:extLst>
      <p:ext uri="{BB962C8B-B14F-4D97-AF65-F5344CB8AC3E}">
        <p14:creationId xmlns:p14="http://schemas.microsoft.com/office/powerpoint/2010/main" val="3171228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CADF4C96-3A71-4158-82C5-509EE8B0D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604" y="1772816"/>
            <a:ext cx="3564396" cy="2376264"/>
          </a:xfrm>
          <a:prstGeom prst="rect">
            <a:avLst/>
          </a:prstGeom>
        </p:spPr>
      </p:pic>
      <p:sp>
        <p:nvSpPr>
          <p:cNvPr id="10" name="Title 1">
            <a:extLst>
              <a:ext uri="{FF2B5EF4-FFF2-40B4-BE49-F238E27FC236}">
                <a16:creationId xmlns:a16="http://schemas.microsoft.com/office/drawing/2014/main" xmlns="" id="{5EAEE794-5372-40E4-9DD9-45ABA904C913}"/>
              </a:ext>
            </a:extLst>
          </p:cNvPr>
          <p:cNvSpPr>
            <a:spLocks noGrp="1"/>
          </p:cNvSpPr>
          <p:nvPr>
            <p:ph type="title"/>
          </p:nvPr>
        </p:nvSpPr>
        <p:spPr>
          <a:xfrm>
            <a:off x="1547664" y="332656"/>
            <a:ext cx="7272808" cy="1287016"/>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Основные функции ППО при участии в общественно-государственном управлении образовательной организацией</a:t>
            </a:r>
          </a:p>
        </p:txBody>
      </p:sp>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409756" cy="4968552"/>
          </a:xfrm>
          <a:prstGeom prst="rect">
            <a:avLst/>
          </a:prstGeom>
        </p:spPr>
        <p:txBody>
          <a:bodyPr>
            <a:noAutofit/>
          </a:bodyPr>
          <a:lstStyle/>
          <a:p>
            <a:pPr>
              <a:lnSpc>
                <a:spcPct val="90000"/>
              </a:lnSpc>
              <a:spcBef>
                <a:spcPct val="20000"/>
              </a:spcBef>
              <a:defRPr/>
            </a:pPr>
            <a:r>
              <a:rPr lang="ru-RU" sz="2000" b="1" dirty="0">
                <a:solidFill>
                  <a:srgbClr val="2646D0"/>
                </a:solidFill>
                <a:latin typeface="Arial Narrow" panose="020B0606020202030204" pitchFamily="34" charset="0"/>
              </a:rPr>
              <a:t>Трудовой кодекс Российской Федерации.</a:t>
            </a:r>
          </a:p>
          <a:p>
            <a:pPr>
              <a:lnSpc>
                <a:spcPct val="90000"/>
              </a:lnSpc>
              <a:spcBef>
                <a:spcPct val="20000"/>
              </a:spcBef>
              <a:defRPr/>
            </a:pPr>
            <a:r>
              <a:rPr lang="ru-RU" sz="2000" b="1" dirty="0">
                <a:solidFill>
                  <a:srgbClr val="2646D0"/>
                </a:solidFill>
                <a:latin typeface="Arial Narrow" panose="020B0606020202030204" pitchFamily="34" charset="0"/>
              </a:rPr>
              <a:t>Статья 53. Основные формы участия работников в управлении организацией.</a:t>
            </a:r>
          </a:p>
          <a:p>
            <a:pPr marL="342900" indent="-342900">
              <a:lnSpc>
                <a:spcPct val="90000"/>
              </a:lnSpc>
              <a:spcBef>
                <a:spcPct val="20000"/>
              </a:spcBef>
              <a:buFont typeface="Arial" panose="020B0604020202020204" pitchFamily="34" charset="0"/>
              <a:buChar char="•"/>
              <a:defRPr/>
            </a:pPr>
            <a:endParaRPr lang="ru-RU" sz="2000" b="1" dirty="0">
              <a:solidFill>
                <a:srgbClr val="2646D0"/>
              </a:solidFill>
              <a:latin typeface="Arial Narrow" panose="020B0606020202030204" pitchFamily="34" charset="0"/>
            </a:endParaRP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Согласование.</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Рассмотрение предложений.</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Направление замечаний.</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Формирование предложений.</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Контроль мероприятий.</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Оценка результативности.</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Взаимодействие.</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Проведение проверок.</a:t>
            </a:r>
          </a:p>
          <a:p>
            <a:pPr marL="342900" indent="-342900">
              <a:lnSpc>
                <a:spcPct val="90000"/>
              </a:lnSpc>
              <a:spcBef>
                <a:spcPct val="20000"/>
              </a:spcBef>
              <a:buFont typeface="Arial" panose="020B0604020202020204" pitchFamily="34" charset="0"/>
              <a:buChar char="•"/>
              <a:defRPr/>
            </a:pPr>
            <a:r>
              <a:rPr lang="ru-RU" sz="2000" b="1" dirty="0">
                <a:solidFill>
                  <a:srgbClr val="2646D0"/>
                </a:solidFill>
                <a:latin typeface="Arial Narrow" panose="020B0606020202030204" pitchFamily="34" charset="0"/>
              </a:rPr>
              <a:t>Участие (в консультациях, в проведении, в управлении охраной труда, в составе комиссий…).</a:t>
            </a:r>
          </a:p>
        </p:txBody>
      </p:sp>
    </p:spTree>
    <p:extLst>
      <p:ext uri="{BB962C8B-B14F-4D97-AF65-F5344CB8AC3E}">
        <p14:creationId xmlns:p14="http://schemas.microsoft.com/office/powerpoint/2010/main" val="41757776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52F6A8-81D8-E35F-D49D-39F23E84B7C3}"/>
            </a:ext>
          </a:extLst>
        </p:cNvPr>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3A26B423-95DD-D6FF-114E-663EF9E1F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852" y="1772816"/>
            <a:ext cx="3564396" cy="2376264"/>
          </a:xfrm>
          <a:prstGeom prst="rect">
            <a:avLst/>
          </a:prstGeom>
        </p:spPr>
      </p:pic>
      <p:sp>
        <p:nvSpPr>
          <p:cNvPr id="10" name="Title 1">
            <a:extLst>
              <a:ext uri="{FF2B5EF4-FFF2-40B4-BE49-F238E27FC236}">
                <a16:creationId xmlns:a16="http://schemas.microsoft.com/office/drawing/2014/main" xmlns="" id="{88411389-86CD-381C-2E9D-BC42E7EC6DDE}"/>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Положение о системе управления</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охраной труда</a:t>
            </a:r>
          </a:p>
        </p:txBody>
      </p:sp>
      <p:sp>
        <p:nvSpPr>
          <p:cNvPr id="5" name="Прямоугольник 4">
            <a:extLst>
              <a:ext uri="{FF2B5EF4-FFF2-40B4-BE49-F238E27FC236}">
                <a16:creationId xmlns:a16="http://schemas.microsoft.com/office/drawing/2014/main" xmlns="" id="{57F98588-D6F1-0B3C-ED1A-EED025BD4F16}"/>
              </a:ext>
            </a:extLst>
          </p:cNvPr>
          <p:cNvSpPr/>
          <p:nvPr/>
        </p:nvSpPr>
        <p:spPr>
          <a:xfrm>
            <a:off x="169848" y="1772816"/>
            <a:ext cx="5412004" cy="504056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776н «Об утверждении Примерного положения о системе управления охраной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9. Политика (стратегия) в области охраны труда является:</a:t>
            </a:r>
          </a:p>
          <a:p>
            <a:pPr marL="285750" indent="-285750">
              <a:lnSpc>
                <a:spcPct val="90000"/>
              </a:lnSpc>
              <a:spcBef>
                <a:spcPct val="20000"/>
              </a:spcBef>
              <a:buFont typeface="Arial" panose="020B0604020202020204" pitchFamily="34" charset="0"/>
              <a:buChar char="•"/>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локальным актом или разделом локального акта </a:t>
            </a:r>
            <a:r>
              <a:rPr lang="ru-RU" b="1" dirty="0">
                <a:solidFill>
                  <a:srgbClr val="2646D0"/>
                </a:solidFill>
                <a:latin typeface="Arial Narrow" panose="020B0606020202030204" pitchFamily="34" charset="0"/>
              </a:rPr>
              <a:t>работодателя, в котором излагаются цели и мероприятия, направленные на сохранение жизни и здоровья работников;</a:t>
            </a:r>
          </a:p>
          <a:p>
            <a:pPr marL="285750" indent="-285750">
              <a:lnSpc>
                <a:spcPct val="90000"/>
              </a:lnSpc>
              <a:spcBef>
                <a:spcPct val="20000"/>
              </a:spcBef>
              <a:buFont typeface="Arial" panose="020B0604020202020204" pitchFamily="34" charset="0"/>
              <a:buChar char="•"/>
              <a:defRPr/>
            </a:pP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публичной декларацией работодателя</a:t>
            </a:r>
            <a:r>
              <a:rPr lang="ru-RU" b="1" dirty="0">
                <a:solidFill>
                  <a:srgbClr val="2646D0"/>
                </a:solidFill>
                <a:latin typeface="Arial Narrow" panose="020B0606020202030204" pitchFamily="34" charset="0"/>
              </a:rPr>
              <a:t> о намерении и гарантированном выполнении им государственных нормативных требований охраны труда и добровольно принятых на себя обязательств </a:t>
            </a:r>
            <a:r>
              <a:rPr lang="ru-RU" b="1" dirty="0">
                <a:solidFill>
                  <a:srgbClr val="FF0000"/>
                </a:solidFill>
                <a:latin typeface="Arial Narrow" panose="020B0606020202030204" pitchFamily="34" charset="0"/>
              </a:rPr>
              <a:t>с учетом мнения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органа.</a:t>
            </a:r>
          </a:p>
        </p:txBody>
      </p:sp>
    </p:spTree>
    <p:extLst>
      <p:ext uri="{BB962C8B-B14F-4D97-AF65-F5344CB8AC3E}">
        <p14:creationId xmlns:p14="http://schemas.microsoft.com/office/powerpoint/2010/main" val="9461573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CADF4C96-3A71-4158-82C5-509EE8B0D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604" y="1776240"/>
            <a:ext cx="3564396" cy="2376264"/>
          </a:xfrm>
          <a:prstGeom prst="rect">
            <a:avLst/>
          </a:prstGeom>
        </p:spPr>
      </p:pic>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409756" cy="468052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776н «Об утверждении Примерного положения о системе управления охраной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10. Политика (стратегия) по охране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ж) </a:t>
            </a:r>
            <a:r>
              <a:rPr lang="ru-RU" b="1" dirty="0">
                <a:solidFill>
                  <a:srgbClr val="FF0000"/>
                </a:solidFill>
                <a:latin typeface="Arial Narrow" panose="020B0606020202030204" pitchFamily="34" charset="0"/>
              </a:rPr>
              <a:t>учитывает мнение выборного органа первичной профсоюзной организации </a:t>
            </a:r>
            <a:r>
              <a:rPr lang="ru-RU" b="1" dirty="0">
                <a:solidFill>
                  <a:srgbClr val="2646D0"/>
                </a:solidFill>
                <a:latin typeface="Arial Narrow" panose="020B0606020202030204" pitchFamily="34" charset="0"/>
              </a:rPr>
              <a:t>или иного уполномоченного работниками органа (при наличии).</a:t>
            </a:r>
          </a:p>
        </p:txBody>
      </p:sp>
      <p:sp>
        <p:nvSpPr>
          <p:cNvPr id="2" name="Title 1">
            <a:extLst>
              <a:ext uri="{FF2B5EF4-FFF2-40B4-BE49-F238E27FC236}">
                <a16:creationId xmlns:a16="http://schemas.microsoft.com/office/drawing/2014/main" xmlns="" id="{88433638-41E1-FDDC-E35F-FA59D0E3E02E}"/>
              </a:ext>
            </a:extLst>
          </p:cNvPr>
          <p:cNvSpPr txBox="1">
            <a:spLocks/>
          </p:cNvSpPr>
          <p:nvPr/>
        </p:nvSpPr>
        <p:spPr>
          <a:xfrm>
            <a:off x="1547664" y="404664"/>
            <a:ext cx="7272808" cy="1143000"/>
          </a:xfrm>
          <a:prstGeom prst="rect">
            <a:avLst/>
          </a:prstGeom>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rPr>
              <a:t>Положение о системе управления</a:t>
            </a:r>
            <a:b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kern="0" dirty="0">
                <a:solidFill>
                  <a:srgbClr val="FF3300"/>
                </a:solidFill>
                <a:effectLst>
                  <a:outerShdw blurRad="38100" dist="38100" dir="2700000" algn="tl">
                    <a:srgbClr val="000000">
                      <a:alpha val="43137"/>
                    </a:srgbClr>
                  </a:outerShdw>
                </a:effectLst>
                <a:latin typeface="Arial Narrow" panose="020B0606020202030204" pitchFamily="34" charset="0"/>
              </a:rPr>
              <a:t>охраной труда</a:t>
            </a:r>
          </a:p>
        </p:txBody>
      </p:sp>
    </p:spTree>
    <p:extLst>
      <p:ext uri="{BB962C8B-B14F-4D97-AF65-F5344CB8AC3E}">
        <p14:creationId xmlns:p14="http://schemas.microsoft.com/office/powerpoint/2010/main" val="2079245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игрушка">
            <a:extLst>
              <a:ext uri="{FF2B5EF4-FFF2-40B4-BE49-F238E27FC236}">
                <a16:creationId xmlns:a16="http://schemas.microsoft.com/office/drawing/2014/main" xmlns="" id="{CADF4C96-3A71-4158-82C5-509EE8B0D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604" y="1772816"/>
            <a:ext cx="3564396" cy="2376264"/>
          </a:xfrm>
          <a:prstGeom prst="rect">
            <a:avLst/>
          </a:prstGeom>
        </p:spPr>
      </p:pic>
      <p:sp>
        <p:nvSpPr>
          <p:cNvPr id="5" name="Прямоугольник 4">
            <a:extLst>
              <a:ext uri="{FF2B5EF4-FFF2-40B4-BE49-F238E27FC236}">
                <a16:creationId xmlns:a16="http://schemas.microsoft.com/office/drawing/2014/main" xmlns="" id="{343B7E26-4E88-40C8-961F-7680FBEB64AC}"/>
              </a:ext>
            </a:extLst>
          </p:cNvPr>
          <p:cNvSpPr/>
          <p:nvPr/>
        </p:nvSpPr>
        <p:spPr>
          <a:xfrm>
            <a:off x="169848" y="1772816"/>
            <a:ext cx="5409756" cy="4680520"/>
          </a:xfrm>
          <a:prstGeom prst="rect">
            <a:avLst/>
          </a:prstGeom>
        </p:spPr>
        <p:txBody>
          <a:bodyPr>
            <a:noAutofit/>
          </a:bodyPr>
          <a:lstStyle/>
          <a:p>
            <a:pPr>
              <a:lnSpc>
                <a:spcPct val="90000"/>
              </a:lnSpc>
              <a:spcBef>
                <a:spcPct val="20000"/>
              </a:spcBef>
              <a:defRPr/>
            </a:pPr>
            <a:r>
              <a:rPr lang="ru-RU" b="1" dirty="0">
                <a:solidFill>
                  <a:srgbClr val="2646D0"/>
                </a:solidFill>
                <a:latin typeface="Arial Narrow" panose="020B0606020202030204" pitchFamily="34" charset="0"/>
              </a:rPr>
              <a:t>Приказ Минтруда России от 29.10.2021 № 776н «Об утверждении Примерного положения о системе управления охраной труда»</a:t>
            </a:r>
          </a:p>
          <a:p>
            <a:pPr>
              <a:lnSpc>
                <a:spcPct val="90000"/>
              </a:lnSpc>
              <a:spcBef>
                <a:spcPct val="20000"/>
              </a:spcBef>
              <a:defRPr/>
            </a:pPr>
            <a:endParaRPr lang="ru-RU" b="1" dirty="0">
              <a:solidFill>
                <a:srgbClr val="2646D0"/>
              </a:solidFill>
              <a:latin typeface="Arial Narrow" panose="020B0606020202030204" pitchFamily="34" charset="0"/>
            </a:endParaRPr>
          </a:p>
          <a:p>
            <a:pPr>
              <a:lnSpc>
                <a:spcPct val="90000"/>
              </a:lnSpc>
              <a:spcBef>
                <a:spcPct val="20000"/>
              </a:spcBef>
              <a:defRPr/>
            </a:pPr>
            <a:r>
              <a:rPr lang="ru-RU" b="1" dirty="0">
                <a:solidFill>
                  <a:srgbClr val="2646D0"/>
                </a:solidFill>
                <a:latin typeface="Arial Narrow" panose="020B0606020202030204" pitchFamily="34" charset="0"/>
              </a:rPr>
              <a:t>15</a:t>
            </a:r>
            <a:r>
              <a:rPr lang="ru-RU" b="1" dirty="0">
                <a:solidFill>
                  <a:srgbClr val="2646D0"/>
                </a:solidFill>
                <a:effectLst>
                  <a:outerShdw blurRad="38100" dist="38100" dir="2700000" algn="tl">
                    <a:srgbClr val="000000">
                      <a:alpha val="43137"/>
                    </a:srgbClr>
                  </a:outerShdw>
                </a:effectLst>
                <a:latin typeface="Arial Narrow" panose="020B0606020202030204" pitchFamily="34" charset="0"/>
              </a:rPr>
              <a:t>. Управление охраной труда рекомендуется осуществлять при непосредственном участии работников</a:t>
            </a:r>
            <a:r>
              <a:rPr lang="ru-RU" b="1" dirty="0">
                <a:solidFill>
                  <a:srgbClr val="FF0000"/>
                </a:solidFill>
                <a:latin typeface="Arial Narrow" panose="020B0606020202030204" pitchFamily="34" charset="0"/>
              </a:rPr>
              <a:t> и (или) уполномоченных ими представителей (представительных органов), </a:t>
            </a:r>
            <a:r>
              <a:rPr lang="ru-RU" b="1" dirty="0">
                <a:solidFill>
                  <a:srgbClr val="2646D0"/>
                </a:solidFill>
                <a:latin typeface="Arial Narrow" panose="020B0606020202030204" pitchFamily="34" charset="0"/>
              </a:rPr>
              <a:t>в том числе в рамках деятельности комитета (комиссии) по охране труда работодателя (при наличии) или уполномоченных (доверенных) лиц по охране труда.</a:t>
            </a:r>
          </a:p>
        </p:txBody>
      </p:sp>
      <p:sp>
        <p:nvSpPr>
          <p:cNvPr id="4" name="Title 1">
            <a:extLst>
              <a:ext uri="{FF2B5EF4-FFF2-40B4-BE49-F238E27FC236}">
                <a16:creationId xmlns:a16="http://schemas.microsoft.com/office/drawing/2014/main" xmlns="" id="{6E239B6E-6A3F-537D-1F5B-5663D4D38588}"/>
              </a:ext>
            </a:extLst>
          </p:cNvPr>
          <p:cNvSpPr>
            <a:spLocks noGrp="1"/>
          </p:cNvSpPr>
          <p:nvPr>
            <p:ph type="title"/>
          </p:nvPr>
        </p:nvSpPr>
        <p:spPr>
          <a:xfrm>
            <a:off x="1547664" y="404664"/>
            <a:ext cx="7272808" cy="1143000"/>
          </a:xfrm>
        </p:spPr>
        <p:txBody>
          <a:bodyPr anchor="ctr"/>
          <a:lstStyle/>
          <a:p>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Положение о системе управления</a:t>
            </a:r>
            <a:b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FF3300"/>
                </a:solidFill>
                <a:effectLst>
                  <a:outerShdw blurRad="38100" dist="38100" dir="2700000" algn="tl">
                    <a:srgbClr val="000000">
                      <a:alpha val="43137"/>
                    </a:srgbClr>
                  </a:outerShdw>
                </a:effectLst>
                <a:latin typeface="Arial Narrow" panose="020B0606020202030204" pitchFamily="34" charset="0"/>
              </a:rPr>
              <a:t>охраной труда</a:t>
            </a:r>
          </a:p>
        </p:txBody>
      </p:sp>
    </p:spTree>
    <p:extLst>
      <p:ext uri="{BB962C8B-B14F-4D97-AF65-F5344CB8AC3E}">
        <p14:creationId xmlns:p14="http://schemas.microsoft.com/office/powerpoint/2010/main" val="2880018456"/>
      </p:ext>
    </p:extLst>
  </p:cSld>
  <p:clrMapOvr>
    <a:masterClrMapping/>
  </p:clrMapOvr>
  <p:transition>
    <p:fade/>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14456</TotalTime>
  <Words>4092</Words>
  <Application>Microsoft Office PowerPoint</Application>
  <PresentationFormat>Экран (4:3)</PresentationFormat>
  <Paragraphs>287</Paragraphs>
  <Slides>49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49</vt:i4>
      </vt:variant>
    </vt:vector>
  </HeadingPairs>
  <TitlesOfParts>
    <vt:vector size="52" baseType="lpstr">
      <vt:lpstr>Оформление по умолчанию</vt:lpstr>
      <vt:lpstr>Специальное оформление</vt:lpstr>
      <vt:lpstr>1_Специальное оформление</vt:lpstr>
      <vt:lpstr>Презентация PowerPoint</vt:lpstr>
      <vt:lpstr>Обязанности работодателя</vt:lpstr>
      <vt:lpstr>Обязанности работодателя</vt:lpstr>
      <vt:lpstr>Социальное партнерство Обмен информацией</vt:lpstr>
      <vt:lpstr>Презентация PowerPoint</vt:lpstr>
      <vt:lpstr>Основные функции ППО при участии в общественно-государственном управлении образовательной организацией</vt:lpstr>
      <vt:lpstr>Положение о системе управления охраной труда</vt:lpstr>
      <vt:lpstr>Презентация PowerPoint</vt:lpstr>
      <vt:lpstr>Положение о системе управления охраной труда</vt:lpstr>
      <vt:lpstr>Положение о системе управления охраной труда</vt:lpstr>
      <vt:lpstr>Положение о системе управления охраной труда</vt:lpstr>
      <vt:lpstr>Положение о системе управления охраной труда</vt:lpstr>
      <vt:lpstr>Положение о системе управления охраной труда</vt:lpstr>
      <vt:lpstr>Комиссия по охране труда образовательной организации</vt:lpstr>
      <vt:lpstr>Комиссия по охране труда образовательной организации</vt:lpstr>
      <vt:lpstr>Комиссия по охране труда образовательной организации</vt:lpstr>
      <vt:lpstr>Комиссия по охране труда образовательной организации</vt:lpstr>
      <vt:lpstr>Комиссия по охране труда образовательной организации</vt:lpstr>
      <vt:lpstr>Комиссия по охране труда образовательной организации</vt:lpstr>
      <vt:lpstr>Комиссия по охране труда образовательной организации</vt:lpstr>
      <vt:lpstr>Специальная оценка условий труда</vt:lpstr>
      <vt:lpstr>Специальная оценка условий труда</vt:lpstr>
      <vt:lpstr>Специальная оценка условий труда</vt:lpstr>
      <vt:lpstr>Специальная оценка условий труда</vt:lpstr>
      <vt:lpstr>Специальная оценка условий труда</vt:lpstr>
      <vt:lpstr>Оценка профессиональных рисков</vt:lpstr>
      <vt:lpstr>Оценка профессиональных рисков</vt:lpstr>
      <vt:lpstr>Обеспечение работников средствами индивидуальной защиты</vt:lpstr>
      <vt:lpstr>Обеспечение работников средствами индивидуальной защиты</vt:lpstr>
      <vt:lpstr>Обеспечение работников средствами индивидуальной защиты</vt:lpstr>
      <vt:lpstr>Обеспечение работников средствами индивидуальной защиты</vt:lpstr>
      <vt:lpstr>Обеспечение работников средствами индивидуальной защиты</vt:lpstr>
      <vt:lpstr>Обеспечение работников средствами индивидуальной защиты</vt:lpstr>
      <vt:lpstr>Обеспечение работников средствами индивидуальной защиты</vt:lpstr>
      <vt:lpstr>Обучение по охране труда</vt:lpstr>
      <vt:lpstr>Обучение по охране труда</vt:lpstr>
      <vt:lpstr>Обучение по охране труда</vt:lpstr>
      <vt:lpstr>Обучение по охране труда</vt:lpstr>
      <vt:lpstr>Обучение по охране труда</vt:lpstr>
      <vt:lpstr>Обучение по охране труда</vt:lpstr>
      <vt:lpstr>Обучение по охране труда</vt:lpstr>
      <vt:lpstr>Обучение по охране труда</vt:lpstr>
      <vt:lpstr>Инструкции по охране труда</vt:lpstr>
      <vt:lpstr>Учет микротравм</vt:lpstr>
      <vt:lpstr>Расследование несчастных случаев</vt:lpstr>
      <vt:lpstr>Презентация PowerPoint</vt:lpstr>
      <vt:lpstr>Презентация PowerPoint</vt:lpstr>
      <vt:lpstr>Презентация PowerPoint</vt:lpstr>
      <vt:lpstr>Презентация PowerPoint</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Sadic</cp:lastModifiedBy>
  <cp:revision>1014</cp:revision>
  <dcterms:created xsi:type="dcterms:W3CDTF">2012-07-09T18:19:04Z</dcterms:created>
  <dcterms:modified xsi:type="dcterms:W3CDTF">2026-07-02T04:36:17Z</dcterms:modified>
</cp:coreProperties>
</file>