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6" r:id="rId12"/>
    <p:sldId id="266" r:id="rId13"/>
    <p:sldId id="267" r:id="rId14"/>
    <p:sldId id="268" r:id="rId15"/>
    <p:sldId id="269" r:id="rId16"/>
    <p:sldId id="270" r:id="rId17"/>
    <p:sldId id="271" r:id="rId18"/>
    <p:sldId id="272" r:id="rId19"/>
    <p:sldId id="273" r:id="rId20"/>
    <p:sldId id="274" r:id="rId21"/>
    <p:sldId id="275"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21"/>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10" y="-12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06.05.2018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06.05.2018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06.05.2018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06.05.2018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06.05.2018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06.05.2018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06.05.2018</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06.05.2018</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06.05.2018</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06.05.2018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06.05.2018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06.05.2018</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wmf"/></Relationships>
</file>

<file path=ppt/slides/_rels/slide1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wmf"/></Relationships>
</file>

<file path=ppt/slides/_rels/slide1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cer\Desktop\картинки для презент\ramka_5.png"/>
          <p:cNvPicPr>
            <a:picLocks noChangeAspect="1" noChangeArrowheads="1"/>
          </p:cNvPicPr>
          <p:nvPr/>
        </p:nvPicPr>
        <p:blipFill>
          <a:blip r:embed="rId2"/>
          <a:srcRect/>
          <a:stretch>
            <a:fillRect/>
          </a:stretch>
        </p:blipFill>
        <p:spPr bwMode="auto">
          <a:xfrm>
            <a:off x="-103188" y="-106363"/>
            <a:ext cx="9390096" cy="7070726"/>
          </a:xfrm>
          <a:prstGeom prst="rect">
            <a:avLst/>
          </a:prstGeom>
          <a:noFill/>
        </p:spPr>
      </p:pic>
      <p:sp>
        <p:nvSpPr>
          <p:cNvPr id="3" name="TextBox 2"/>
          <p:cNvSpPr txBox="1"/>
          <p:nvPr/>
        </p:nvSpPr>
        <p:spPr>
          <a:xfrm>
            <a:off x="1928794" y="857232"/>
            <a:ext cx="6072230" cy="4226422"/>
          </a:xfrm>
          <a:prstGeom prst="rect">
            <a:avLst/>
          </a:prstGeom>
          <a:noFill/>
        </p:spPr>
        <p:txBody>
          <a:bodyPr wrap="square" rtlCol="0">
            <a:spAutoFit/>
          </a:bodyPr>
          <a:lstStyle/>
          <a:p>
            <a:pPr algn="ctr"/>
            <a:r>
              <a:rPr lang="ru-RU" altLang="ru-RU" sz="6600" b="1" dirty="0" smtClean="0">
                <a:latin typeface="Times New Roman" pitchFamily="18" charset="0"/>
                <a:cs typeface="Times New Roman" pitchFamily="18" charset="0"/>
              </a:rPr>
              <a:t>Игры</a:t>
            </a:r>
            <a:br>
              <a:rPr lang="ru-RU" altLang="ru-RU" sz="6600" b="1" dirty="0" smtClean="0">
                <a:latin typeface="Times New Roman" pitchFamily="18" charset="0"/>
                <a:cs typeface="Times New Roman" pitchFamily="18" charset="0"/>
              </a:rPr>
            </a:br>
            <a:r>
              <a:rPr lang="ru-RU" altLang="ru-RU" sz="6600" b="1" dirty="0" smtClean="0">
                <a:latin typeface="Times New Roman" pitchFamily="18" charset="0"/>
                <a:cs typeface="Times New Roman" pitchFamily="18" charset="0"/>
              </a:rPr>
              <a:t>на развитие речи детей 2-3 лет</a:t>
            </a:r>
            <a:endParaRPr lang="ru-RU" sz="6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cer\Desktop\картинки для презент\ramka_2.png"/>
          <p:cNvPicPr>
            <a:picLocks noChangeAspect="1" noChangeArrowheads="1"/>
          </p:cNvPicPr>
          <p:nvPr/>
        </p:nvPicPr>
        <p:blipFill>
          <a:blip r:embed="rId2"/>
          <a:srcRect/>
          <a:stretch>
            <a:fillRect/>
          </a:stretch>
        </p:blipFill>
        <p:spPr bwMode="auto">
          <a:xfrm>
            <a:off x="-103188" y="-106363"/>
            <a:ext cx="9350376" cy="7070726"/>
          </a:xfrm>
          <a:prstGeom prst="rect">
            <a:avLst/>
          </a:prstGeom>
          <a:noFill/>
        </p:spPr>
      </p:pic>
      <p:sp>
        <p:nvSpPr>
          <p:cNvPr id="3" name="TextBox 2"/>
          <p:cNvSpPr txBox="1"/>
          <p:nvPr/>
        </p:nvSpPr>
        <p:spPr>
          <a:xfrm>
            <a:off x="1000100" y="857232"/>
            <a:ext cx="7072362" cy="523220"/>
          </a:xfrm>
          <a:prstGeom prst="rect">
            <a:avLst/>
          </a:prstGeom>
          <a:noFill/>
        </p:spPr>
        <p:txBody>
          <a:bodyPr wrap="square" rtlCol="0">
            <a:spAutoFit/>
          </a:bodyPr>
          <a:lstStyle/>
          <a:p>
            <a:pPr algn="ctr"/>
            <a:r>
              <a:rPr lang="ru-RU" altLang="ru-RU" sz="2800" b="1" u="sng" dirty="0" smtClean="0">
                <a:latin typeface="Times New Roman" pitchFamily="18" charset="0"/>
                <a:cs typeface="Times New Roman" pitchFamily="18" charset="0"/>
              </a:rPr>
              <a:t>УГАДАЙ ЖИВОТНОЕ.</a:t>
            </a:r>
            <a:endParaRPr lang="ru-RU" sz="2800" dirty="0">
              <a:latin typeface="Times New Roman" pitchFamily="18" charset="0"/>
              <a:cs typeface="Times New Roman" pitchFamily="18" charset="0"/>
            </a:endParaRPr>
          </a:p>
        </p:txBody>
      </p:sp>
      <p:sp>
        <p:nvSpPr>
          <p:cNvPr id="4" name="TextBox 3"/>
          <p:cNvSpPr txBox="1"/>
          <p:nvPr/>
        </p:nvSpPr>
        <p:spPr>
          <a:xfrm>
            <a:off x="857224" y="1285860"/>
            <a:ext cx="7500990" cy="830997"/>
          </a:xfrm>
          <a:prstGeom prst="rect">
            <a:avLst/>
          </a:prstGeom>
          <a:noFill/>
        </p:spPr>
        <p:txBody>
          <a:bodyPr wrap="square" rtlCol="0">
            <a:spAutoFit/>
          </a:bodyPr>
          <a:lstStyle/>
          <a:p>
            <a:r>
              <a:rPr lang="ru-RU" altLang="ru-RU" sz="2400" i="1" dirty="0" smtClean="0">
                <a:latin typeface="Times New Roman" pitchFamily="18" charset="0"/>
                <a:cs typeface="Times New Roman" pitchFamily="18" charset="0"/>
              </a:rPr>
              <a:t>Способствует развитию речи, артикуляционного аппарата, знакомит с животным миром.</a:t>
            </a:r>
            <a:endParaRPr lang="ru-RU" sz="2400" dirty="0">
              <a:latin typeface="Times New Roman" pitchFamily="18" charset="0"/>
              <a:cs typeface="Times New Roman" pitchFamily="18" charset="0"/>
            </a:endParaRPr>
          </a:p>
        </p:txBody>
      </p:sp>
      <p:sp>
        <p:nvSpPr>
          <p:cNvPr id="5" name="TextBox 4"/>
          <p:cNvSpPr txBox="1"/>
          <p:nvPr/>
        </p:nvSpPr>
        <p:spPr>
          <a:xfrm>
            <a:off x="928662" y="2143116"/>
            <a:ext cx="7358114" cy="1631216"/>
          </a:xfrm>
          <a:prstGeom prst="rect">
            <a:avLst/>
          </a:prstGeom>
          <a:noFill/>
        </p:spPr>
        <p:txBody>
          <a:bodyPr wrap="square" rtlCol="0">
            <a:spAutoFit/>
          </a:bodyPr>
          <a:lstStyle/>
          <a:p>
            <a:pPr indent="457200"/>
            <a:r>
              <a:rPr lang="ru-RU" altLang="ru-RU" sz="2000" dirty="0" smtClean="0">
                <a:latin typeface="Times New Roman" pitchFamily="18" charset="0"/>
                <a:cs typeface="Times New Roman" pitchFamily="18" charset="0"/>
              </a:rPr>
              <a:t>Это игра для дружной компании. Картинки с изображением животных переверните и, перемешав, сложите в кучку. Каждый участник по очереди достаёт картинку и озвучивает животное, которое там изображено, а остальные должны угадать, что это за животное.</a:t>
            </a:r>
            <a:endParaRPr lang="ru-RU" sz="2000" dirty="0">
              <a:latin typeface="Times New Roman" pitchFamily="18" charset="0"/>
              <a:cs typeface="Times New Roman" pitchFamily="18" charset="0"/>
            </a:endParaRPr>
          </a:p>
        </p:txBody>
      </p:sp>
      <p:sp>
        <p:nvSpPr>
          <p:cNvPr id="6" name="TextBox 5"/>
          <p:cNvSpPr txBox="1"/>
          <p:nvPr/>
        </p:nvSpPr>
        <p:spPr>
          <a:xfrm>
            <a:off x="2428860" y="4500570"/>
            <a:ext cx="785818" cy="369332"/>
          </a:xfrm>
          <a:prstGeom prst="rect">
            <a:avLst/>
          </a:prstGeom>
          <a:noFill/>
        </p:spPr>
        <p:txBody>
          <a:bodyPr wrap="square" rtlCol="0">
            <a:spAutoFit/>
          </a:bodyPr>
          <a:lstStyle/>
          <a:p>
            <a:endParaRPr lang="ru-RU" dirty="0"/>
          </a:p>
        </p:txBody>
      </p:sp>
      <p:pic>
        <p:nvPicPr>
          <p:cNvPr id="7" name="Picture 8" descr="HORSER"/>
          <p:cNvPicPr>
            <a:picLocks noChangeAspect="1" noChangeArrowheads="1"/>
          </p:cNvPicPr>
          <p:nvPr/>
        </p:nvPicPr>
        <p:blipFill>
          <a:blip r:embed="rId3"/>
          <a:srcRect/>
          <a:stretch>
            <a:fillRect/>
          </a:stretch>
        </p:blipFill>
        <p:spPr>
          <a:xfrm>
            <a:off x="1785918" y="4143380"/>
            <a:ext cx="1285884" cy="1857388"/>
          </a:xfrm>
          <a:prstGeom prst="rect">
            <a:avLst/>
          </a:prstGeom>
          <a:noFill/>
        </p:spPr>
      </p:pic>
      <p:sp>
        <p:nvSpPr>
          <p:cNvPr id="8" name="TextBox 7"/>
          <p:cNvSpPr txBox="1"/>
          <p:nvPr/>
        </p:nvSpPr>
        <p:spPr>
          <a:xfrm>
            <a:off x="3357554" y="4786322"/>
            <a:ext cx="714380" cy="369332"/>
          </a:xfrm>
          <a:prstGeom prst="rect">
            <a:avLst/>
          </a:prstGeom>
          <a:noFill/>
        </p:spPr>
        <p:txBody>
          <a:bodyPr wrap="square" rtlCol="0">
            <a:spAutoFit/>
          </a:bodyPr>
          <a:lstStyle/>
          <a:p>
            <a:endParaRPr lang="ru-RU" dirty="0"/>
          </a:p>
        </p:txBody>
      </p:sp>
      <p:pic>
        <p:nvPicPr>
          <p:cNvPr id="9" name="Picture 9" descr="DUCKR"/>
          <p:cNvPicPr>
            <a:picLocks noChangeAspect="1" noChangeArrowheads="1"/>
          </p:cNvPicPr>
          <p:nvPr/>
        </p:nvPicPr>
        <p:blipFill>
          <a:blip r:embed="rId4"/>
          <a:srcRect/>
          <a:stretch>
            <a:fillRect/>
          </a:stretch>
        </p:blipFill>
        <p:spPr>
          <a:xfrm>
            <a:off x="3214678" y="4572008"/>
            <a:ext cx="1571636" cy="1357322"/>
          </a:xfrm>
          <a:prstGeom prst="rect">
            <a:avLst/>
          </a:prstGeom>
          <a:noFill/>
        </p:spPr>
      </p:pic>
      <p:sp>
        <p:nvSpPr>
          <p:cNvPr id="10" name="TextBox 9"/>
          <p:cNvSpPr txBox="1"/>
          <p:nvPr/>
        </p:nvSpPr>
        <p:spPr>
          <a:xfrm>
            <a:off x="4572000" y="4143380"/>
            <a:ext cx="428628" cy="369332"/>
          </a:xfrm>
          <a:prstGeom prst="rect">
            <a:avLst/>
          </a:prstGeom>
          <a:noFill/>
        </p:spPr>
        <p:txBody>
          <a:bodyPr wrap="square" rtlCol="0">
            <a:spAutoFit/>
          </a:bodyPr>
          <a:lstStyle/>
          <a:p>
            <a:endParaRPr lang="ru-RU" dirty="0"/>
          </a:p>
        </p:txBody>
      </p:sp>
      <p:pic>
        <p:nvPicPr>
          <p:cNvPr id="11" name="Picture 11" descr="MOUSER"/>
          <p:cNvPicPr>
            <a:picLocks noChangeAspect="1" noChangeArrowheads="1"/>
          </p:cNvPicPr>
          <p:nvPr/>
        </p:nvPicPr>
        <p:blipFill>
          <a:blip r:embed="rId5"/>
          <a:srcRect/>
          <a:stretch>
            <a:fillRect/>
          </a:stretch>
        </p:blipFill>
        <p:spPr>
          <a:xfrm>
            <a:off x="3143240" y="3429001"/>
            <a:ext cx="1857387" cy="1071569"/>
          </a:xfrm>
          <a:prstGeom prst="rect">
            <a:avLst/>
          </a:prstGeom>
          <a:noFill/>
        </p:spPr>
      </p:pic>
      <p:pic>
        <p:nvPicPr>
          <p:cNvPr id="13" name="Picture 10" descr="ELEPHANR"/>
          <p:cNvPicPr>
            <a:picLocks noChangeAspect="1" noChangeArrowheads="1"/>
          </p:cNvPicPr>
          <p:nvPr/>
        </p:nvPicPr>
        <p:blipFill>
          <a:blip r:embed="rId6"/>
          <a:srcRect/>
          <a:stretch>
            <a:fillRect/>
          </a:stretch>
        </p:blipFill>
        <p:spPr>
          <a:xfrm>
            <a:off x="4786314" y="4357694"/>
            <a:ext cx="2071702" cy="157163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Acer\Desktop\картинки для презент\ramka_2.png"/>
          <p:cNvPicPr>
            <a:picLocks noChangeAspect="1" noChangeArrowheads="1"/>
          </p:cNvPicPr>
          <p:nvPr/>
        </p:nvPicPr>
        <p:blipFill>
          <a:blip r:embed="rId2"/>
          <a:srcRect/>
          <a:stretch>
            <a:fillRect/>
          </a:stretch>
        </p:blipFill>
        <p:spPr bwMode="auto">
          <a:xfrm>
            <a:off x="-103188" y="-106363"/>
            <a:ext cx="9350376" cy="7070726"/>
          </a:xfrm>
          <a:prstGeom prst="rect">
            <a:avLst/>
          </a:prstGeom>
          <a:noFill/>
        </p:spPr>
      </p:pic>
      <p:sp>
        <p:nvSpPr>
          <p:cNvPr id="3" name="TextBox 2"/>
          <p:cNvSpPr txBox="1"/>
          <p:nvPr/>
        </p:nvSpPr>
        <p:spPr>
          <a:xfrm>
            <a:off x="1428728" y="857232"/>
            <a:ext cx="6643734" cy="523220"/>
          </a:xfrm>
          <a:prstGeom prst="rect">
            <a:avLst/>
          </a:prstGeom>
          <a:noFill/>
        </p:spPr>
        <p:txBody>
          <a:bodyPr wrap="square" rtlCol="0">
            <a:spAutoFit/>
          </a:bodyPr>
          <a:lstStyle/>
          <a:p>
            <a:pPr algn="ctr"/>
            <a:r>
              <a:rPr lang="ru-RU" altLang="ru-RU" sz="2800" b="1" u="sng" dirty="0" smtClean="0">
                <a:latin typeface="Times New Roman" pitchFamily="18" charset="0"/>
                <a:cs typeface="Times New Roman" pitchFamily="18" charset="0"/>
              </a:rPr>
              <a:t>КУКЛА СПИТ.</a:t>
            </a:r>
            <a:endParaRPr lang="ru-RU" sz="2800" dirty="0">
              <a:latin typeface="Times New Roman" pitchFamily="18" charset="0"/>
              <a:cs typeface="Times New Roman" pitchFamily="18" charset="0"/>
            </a:endParaRPr>
          </a:p>
        </p:txBody>
      </p:sp>
      <p:sp>
        <p:nvSpPr>
          <p:cNvPr id="4" name="TextBox 3"/>
          <p:cNvSpPr txBox="1"/>
          <p:nvPr/>
        </p:nvSpPr>
        <p:spPr>
          <a:xfrm>
            <a:off x="857224" y="1357298"/>
            <a:ext cx="7215238" cy="461665"/>
          </a:xfrm>
          <a:prstGeom prst="rect">
            <a:avLst/>
          </a:prstGeom>
          <a:noFill/>
        </p:spPr>
        <p:txBody>
          <a:bodyPr wrap="square" rtlCol="0">
            <a:spAutoFit/>
          </a:bodyPr>
          <a:lstStyle/>
          <a:p>
            <a:r>
              <a:rPr lang="ru-RU" altLang="ru-RU" sz="2400" i="1" dirty="0" smtClean="0">
                <a:latin typeface="Times New Roman" pitchFamily="18" charset="0"/>
                <a:cs typeface="Times New Roman" pitchFamily="18" charset="0"/>
              </a:rPr>
              <a:t>Способствует развитию речи, слуха.</a:t>
            </a:r>
            <a:endParaRPr lang="ru-RU" sz="2400" dirty="0">
              <a:latin typeface="Times New Roman" pitchFamily="18" charset="0"/>
              <a:cs typeface="Times New Roman" pitchFamily="18" charset="0"/>
            </a:endParaRPr>
          </a:p>
        </p:txBody>
      </p:sp>
      <p:sp>
        <p:nvSpPr>
          <p:cNvPr id="5" name="TextBox 4"/>
          <p:cNvSpPr txBox="1"/>
          <p:nvPr/>
        </p:nvSpPr>
        <p:spPr>
          <a:xfrm>
            <a:off x="1000100" y="1785926"/>
            <a:ext cx="6572296" cy="1938992"/>
          </a:xfrm>
          <a:prstGeom prst="rect">
            <a:avLst/>
          </a:prstGeom>
          <a:noFill/>
        </p:spPr>
        <p:txBody>
          <a:bodyPr wrap="square" rtlCol="0">
            <a:spAutoFit/>
          </a:bodyPr>
          <a:lstStyle/>
          <a:p>
            <a:pPr indent="457200"/>
            <a:r>
              <a:rPr lang="ru-RU" altLang="ru-RU" sz="2000" dirty="0" smtClean="0">
                <a:latin typeface="Times New Roman" pitchFamily="18" charset="0"/>
                <a:cs typeface="Times New Roman" pitchFamily="18" charset="0"/>
              </a:rPr>
              <a:t>Уложите куклу спать. Пускай ваш малыш покачает её на руках, споёт колыбельную, уложит в кроватку и укроет одеялом. Объясните ребенку, что пока кукла спит, вы будете говорить шёпотом, чтобы не разбудить её. Поговорите о чём-нибудь с крохой, попросите что-нибудь рассказать (всё это нужно делать шёпотом).</a:t>
            </a:r>
            <a:endParaRPr lang="ru-RU" sz="2000" dirty="0">
              <a:latin typeface="Times New Roman" pitchFamily="18" charset="0"/>
              <a:cs typeface="Times New Roman" pitchFamily="18" charset="0"/>
            </a:endParaRPr>
          </a:p>
        </p:txBody>
      </p:sp>
      <p:sp>
        <p:nvSpPr>
          <p:cNvPr id="6" name="TextBox 5"/>
          <p:cNvSpPr txBox="1"/>
          <p:nvPr/>
        </p:nvSpPr>
        <p:spPr>
          <a:xfrm>
            <a:off x="2000232" y="3786190"/>
            <a:ext cx="4714908" cy="1323439"/>
          </a:xfrm>
          <a:prstGeom prst="rect">
            <a:avLst/>
          </a:prstGeom>
          <a:noFill/>
        </p:spPr>
        <p:txBody>
          <a:bodyPr wrap="square" rtlCol="0">
            <a:spAutoFit/>
          </a:bodyPr>
          <a:lstStyle/>
          <a:p>
            <a:pPr indent="457200"/>
            <a:r>
              <a:rPr lang="ru-RU" altLang="ru-RU" sz="2000" dirty="0" smtClean="0">
                <a:latin typeface="Times New Roman" pitchFamily="18" charset="0"/>
                <a:cs typeface="Times New Roman" pitchFamily="18" charset="0"/>
              </a:rPr>
              <a:t>Ребенку может быстро надоесть, так что не затягивайте игру. Объявите, что кукле пора вставать и теперь вы можете разговаривать громко.</a:t>
            </a:r>
            <a:endParaRPr lang="ru-RU" sz="20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cer\Desktop\картинки для презент\ramka_2.png"/>
          <p:cNvPicPr>
            <a:picLocks noChangeAspect="1" noChangeArrowheads="1"/>
          </p:cNvPicPr>
          <p:nvPr/>
        </p:nvPicPr>
        <p:blipFill>
          <a:blip r:embed="rId2"/>
          <a:srcRect/>
          <a:stretch>
            <a:fillRect/>
          </a:stretch>
        </p:blipFill>
        <p:spPr bwMode="auto">
          <a:xfrm>
            <a:off x="-103188" y="-106363"/>
            <a:ext cx="9350376" cy="7070726"/>
          </a:xfrm>
          <a:prstGeom prst="rect">
            <a:avLst/>
          </a:prstGeom>
          <a:noFill/>
        </p:spPr>
      </p:pic>
      <p:sp>
        <p:nvSpPr>
          <p:cNvPr id="3" name="TextBox 2"/>
          <p:cNvSpPr txBox="1"/>
          <p:nvPr/>
        </p:nvSpPr>
        <p:spPr>
          <a:xfrm>
            <a:off x="2357422" y="1428736"/>
            <a:ext cx="184731" cy="369332"/>
          </a:xfrm>
          <a:prstGeom prst="rect">
            <a:avLst/>
          </a:prstGeom>
          <a:noFill/>
        </p:spPr>
        <p:txBody>
          <a:bodyPr wrap="none" rtlCol="0">
            <a:spAutoFit/>
          </a:bodyPr>
          <a:lstStyle/>
          <a:p>
            <a:endParaRPr lang="ru-RU" dirty="0"/>
          </a:p>
        </p:txBody>
      </p:sp>
      <p:sp>
        <p:nvSpPr>
          <p:cNvPr id="4" name="TextBox 3"/>
          <p:cNvSpPr txBox="1"/>
          <p:nvPr/>
        </p:nvSpPr>
        <p:spPr>
          <a:xfrm>
            <a:off x="1142976" y="928670"/>
            <a:ext cx="7000924" cy="523220"/>
          </a:xfrm>
          <a:prstGeom prst="rect">
            <a:avLst/>
          </a:prstGeom>
          <a:noFill/>
        </p:spPr>
        <p:txBody>
          <a:bodyPr wrap="square" rtlCol="0">
            <a:spAutoFit/>
          </a:bodyPr>
          <a:lstStyle/>
          <a:p>
            <a:pPr algn="ctr"/>
            <a:r>
              <a:rPr lang="ru-RU" altLang="ru-RU" sz="2800" b="1" u="sng" dirty="0" smtClean="0">
                <a:latin typeface="Times New Roman" pitchFamily="18" charset="0"/>
                <a:cs typeface="Times New Roman" pitchFamily="18" charset="0"/>
              </a:rPr>
              <a:t>ПОВТОРИ ЗА МНОЙ.</a:t>
            </a:r>
            <a:endParaRPr lang="ru-RU" sz="2800" dirty="0">
              <a:latin typeface="Times New Roman" pitchFamily="18" charset="0"/>
              <a:cs typeface="Times New Roman" pitchFamily="18" charset="0"/>
            </a:endParaRPr>
          </a:p>
        </p:txBody>
      </p:sp>
      <p:sp>
        <p:nvSpPr>
          <p:cNvPr id="5" name="TextBox 4"/>
          <p:cNvSpPr txBox="1"/>
          <p:nvPr/>
        </p:nvSpPr>
        <p:spPr>
          <a:xfrm>
            <a:off x="1000100" y="1571612"/>
            <a:ext cx="7286676" cy="1938992"/>
          </a:xfrm>
          <a:prstGeom prst="rect">
            <a:avLst/>
          </a:prstGeom>
          <a:noFill/>
        </p:spPr>
        <p:txBody>
          <a:bodyPr wrap="square" rtlCol="0">
            <a:spAutoFit/>
          </a:bodyPr>
          <a:lstStyle/>
          <a:p>
            <a:pPr indent="457200"/>
            <a:r>
              <a:rPr lang="ru-RU" altLang="ru-RU" sz="2400" dirty="0" smtClean="0">
                <a:latin typeface="Times New Roman" pitchFamily="18" charset="0"/>
                <a:cs typeface="Times New Roman" pitchFamily="18" charset="0"/>
              </a:rPr>
              <a:t>Предложите ребёнку повторять за вами рифмованные строчки:</a:t>
            </a:r>
            <a:br>
              <a:rPr lang="ru-RU" altLang="ru-RU" sz="2400" dirty="0" smtClean="0">
                <a:latin typeface="Times New Roman" pitchFamily="18" charset="0"/>
                <a:cs typeface="Times New Roman" pitchFamily="18" charset="0"/>
              </a:rPr>
            </a:br>
            <a:r>
              <a:rPr lang="ru-RU" altLang="ru-RU" sz="2400" i="1" dirty="0" smtClean="0">
                <a:latin typeface="Times New Roman" pitchFamily="18" charset="0"/>
                <a:cs typeface="Times New Roman" pitchFamily="18" charset="0"/>
              </a:rPr>
              <a:t>Птичка прилетела, песенку мне спела.</a:t>
            </a:r>
            <a:br>
              <a:rPr lang="ru-RU" altLang="ru-RU" sz="2400" i="1" dirty="0" smtClean="0">
                <a:latin typeface="Times New Roman" pitchFamily="18" charset="0"/>
                <a:cs typeface="Times New Roman" pitchFamily="18" charset="0"/>
              </a:rPr>
            </a:br>
            <a:r>
              <a:rPr lang="ru-RU" altLang="ru-RU" sz="2400" i="1" dirty="0" smtClean="0">
                <a:latin typeface="Times New Roman" pitchFamily="18" charset="0"/>
                <a:cs typeface="Times New Roman" pitchFamily="18" charset="0"/>
              </a:rPr>
              <a:t>Девочка проснулась, сладко потянулась.</a:t>
            </a:r>
            <a:br>
              <a:rPr lang="ru-RU" altLang="ru-RU" sz="2400" i="1" dirty="0" smtClean="0">
                <a:latin typeface="Times New Roman" pitchFamily="18" charset="0"/>
                <a:cs typeface="Times New Roman" pitchFamily="18" charset="0"/>
              </a:rPr>
            </a:br>
            <a:r>
              <a:rPr lang="ru-RU" altLang="ru-RU" sz="2400" i="1" dirty="0" smtClean="0">
                <a:latin typeface="Times New Roman" pitchFamily="18" charset="0"/>
                <a:cs typeface="Times New Roman" pitchFamily="18" charset="0"/>
              </a:rPr>
              <a:t>Солнышко садится, Маша спать ложится.</a:t>
            </a:r>
            <a:endParaRPr lang="ru-RU" sz="2400" i="1" dirty="0">
              <a:latin typeface="Times New Roman" pitchFamily="18" charset="0"/>
              <a:cs typeface="Times New Roman" pitchFamily="18" charset="0"/>
            </a:endParaRPr>
          </a:p>
        </p:txBody>
      </p:sp>
      <p:pic>
        <p:nvPicPr>
          <p:cNvPr id="7" name="Picture 9" descr="BLUEJAYR"/>
          <p:cNvPicPr>
            <a:picLocks noChangeAspect="1" noChangeArrowheads="1"/>
          </p:cNvPicPr>
          <p:nvPr/>
        </p:nvPicPr>
        <p:blipFill>
          <a:blip r:embed="rId3"/>
          <a:srcRect/>
          <a:stretch>
            <a:fillRect/>
          </a:stretch>
        </p:blipFill>
        <p:spPr>
          <a:xfrm>
            <a:off x="3000364" y="3643313"/>
            <a:ext cx="3071834" cy="2214579"/>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cer\Desktop\картинки для презент\ramka_2.png"/>
          <p:cNvPicPr>
            <a:picLocks noChangeAspect="1" noChangeArrowheads="1"/>
          </p:cNvPicPr>
          <p:nvPr/>
        </p:nvPicPr>
        <p:blipFill>
          <a:blip r:embed="rId2"/>
          <a:srcRect/>
          <a:stretch>
            <a:fillRect/>
          </a:stretch>
        </p:blipFill>
        <p:spPr bwMode="auto">
          <a:xfrm>
            <a:off x="-103188" y="-106363"/>
            <a:ext cx="9350376" cy="7070726"/>
          </a:xfrm>
          <a:prstGeom prst="rect">
            <a:avLst/>
          </a:prstGeom>
          <a:noFill/>
        </p:spPr>
      </p:pic>
      <p:sp>
        <p:nvSpPr>
          <p:cNvPr id="3" name="TextBox 2"/>
          <p:cNvSpPr txBox="1"/>
          <p:nvPr/>
        </p:nvSpPr>
        <p:spPr>
          <a:xfrm>
            <a:off x="2143108" y="1285860"/>
            <a:ext cx="2643206" cy="369332"/>
          </a:xfrm>
          <a:prstGeom prst="rect">
            <a:avLst/>
          </a:prstGeom>
          <a:noFill/>
        </p:spPr>
        <p:txBody>
          <a:bodyPr wrap="square" rtlCol="0">
            <a:spAutoFit/>
          </a:bodyPr>
          <a:lstStyle/>
          <a:p>
            <a:endParaRPr lang="ru-RU" dirty="0"/>
          </a:p>
        </p:txBody>
      </p:sp>
      <p:sp>
        <p:nvSpPr>
          <p:cNvPr id="4" name="Rectangle 4"/>
          <p:cNvSpPr txBox="1">
            <a:spLocks noChangeArrowheads="1"/>
          </p:cNvSpPr>
          <p:nvPr/>
        </p:nvSpPr>
        <p:spPr>
          <a:xfrm>
            <a:off x="857224" y="857233"/>
            <a:ext cx="7829576" cy="405290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altLang="ru-RU" sz="2800" b="1" i="0" u="sng"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ЯБЛОКО ИЛИ ГРУША?</a:t>
            </a:r>
            <a:br>
              <a:rPr kumimoji="0" lang="ru-RU" altLang="ru-RU" sz="2800" b="1" i="0" u="sng"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ru-RU" altLang="ru-RU" sz="2800" b="0" i="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Способствует развитию речи, внимания.</a:t>
            </a:r>
            <a:br>
              <a:rPr kumimoji="0" lang="ru-RU" altLang="ru-RU" sz="2800" b="0" i="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ru-RU" altLang="ru-RU"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Задавайте малышу вопросы, предупредите его, что вы можете ошибаться.</a:t>
            </a:r>
            <a:br>
              <a:rPr kumimoji="0" lang="ru-RU" altLang="ru-RU"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ru-RU" altLang="ru-RU"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Яблоко и груша—это овощи?</a:t>
            </a:r>
            <a:br>
              <a:rPr kumimoji="0" lang="ru-RU" altLang="ru-RU"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ru-RU" altLang="ru-RU"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Ложка и тарелка—это посуда?</a:t>
            </a:r>
            <a:br>
              <a:rPr kumimoji="0" lang="ru-RU" altLang="ru-RU"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ru-RU" altLang="ru-RU"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Ромашка и одуванчик—это деревья?</a:t>
            </a:r>
            <a:br>
              <a:rPr kumimoji="0" lang="ru-RU" altLang="ru-RU"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endParaRPr kumimoji="0" lang="ru-RU" altLang="ru-RU" sz="8000" b="1" i="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p:txBody>
      </p:sp>
      <p:sp>
        <p:nvSpPr>
          <p:cNvPr id="5" name="TextBox 4"/>
          <p:cNvSpPr txBox="1"/>
          <p:nvPr/>
        </p:nvSpPr>
        <p:spPr>
          <a:xfrm>
            <a:off x="2285984" y="5000636"/>
            <a:ext cx="1000132" cy="369332"/>
          </a:xfrm>
          <a:prstGeom prst="rect">
            <a:avLst/>
          </a:prstGeom>
          <a:noFill/>
        </p:spPr>
        <p:txBody>
          <a:bodyPr wrap="square" rtlCol="0">
            <a:spAutoFit/>
          </a:bodyPr>
          <a:lstStyle/>
          <a:p>
            <a:endParaRPr lang="ru-RU" dirty="0"/>
          </a:p>
        </p:txBody>
      </p:sp>
      <p:pic>
        <p:nvPicPr>
          <p:cNvPr id="6" name="Picture 11" descr="APPLE1"/>
          <p:cNvPicPr>
            <a:picLocks noChangeAspect="1" noChangeArrowheads="1"/>
          </p:cNvPicPr>
          <p:nvPr/>
        </p:nvPicPr>
        <p:blipFill>
          <a:blip r:embed="rId3"/>
          <a:srcRect/>
          <a:stretch>
            <a:fillRect/>
          </a:stretch>
        </p:blipFill>
        <p:spPr>
          <a:xfrm>
            <a:off x="1857356" y="4286256"/>
            <a:ext cx="1824057" cy="1714512"/>
          </a:xfrm>
          <a:prstGeom prst="rect">
            <a:avLst/>
          </a:prstGeom>
          <a:noFill/>
        </p:spPr>
      </p:pic>
      <p:sp>
        <p:nvSpPr>
          <p:cNvPr id="7" name="TextBox 6"/>
          <p:cNvSpPr txBox="1"/>
          <p:nvPr/>
        </p:nvSpPr>
        <p:spPr>
          <a:xfrm>
            <a:off x="5429256" y="5000636"/>
            <a:ext cx="184731" cy="369332"/>
          </a:xfrm>
          <a:prstGeom prst="rect">
            <a:avLst/>
          </a:prstGeom>
          <a:noFill/>
        </p:spPr>
        <p:txBody>
          <a:bodyPr wrap="none" rtlCol="0">
            <a:spAutoFit/>
          </a:bodyPr>
          <a:lstStyle/>
          <a:p>
            <a:endParaRPr lang="ru-RU" dirty="0"/>
          </a:p>
        </p:txBody>
      </p:sp>
      <p:sp>
        <p:nvSpPr>
          <p:cNvPr id="8" name="TextBox 7"/>
          <p:cNvSpPr txBox="1"/>
          <p:nvPr/>
        </p:nvSpPr>
        <p:spPr>
          <a:xfrm>
            <a:off x="5500694" y="4857760"/>
            <a:ext cx="184731" cy="369332"/>
          </a:xfrm>
          <a:prstGeom prst="rect">
            <a:avLst/>
          </a:prstGeom>
          <a:noFill/>
        </p:spPr>
        <p:txBody>
          <a:bodyPr wrap="none" rtlCol="0">
            <a:spAutoFit/>
          </a:bodyPr>
          <a:lstStyle/>
          <a:p>
            <a:endParaRPr lang="ru-RU" dirty="0"/>
          </a:p>
        </p:txBody>
      </p:sp>
      <p:pic>
        <p:nvPicPr>
          <p:cNvPr id="9" name="Picture 12" descr="PEARS1"/>
          <p:cNvPicPr>
            <a:picLocks noChangeAspect="1" noChangeArrowheads="1"/>
          </p:cNvPicPr>
          <p:nvPr/>
        </p:nvPicPr>
        <p:blipFill>
          <a:blip r:embed="rId4"/>
          <a:srcRect/>
          <a:stretch>
            <a:fillRect/>
          </a:stretch>
        </p:blipFill>
        <p:spPr>
          <a:xfrm>
            <a:off x="5214943" y="4143381"/>
            <a:ext cx="1714511" cy="1928826"/>
          </a:xfrm>
          <a:prstGeom prst="rect">
            <a:avLst/>
          </a:prstGeom>
          <a:noFill/>
        </p:spPr>
      </p:pic>
      <p:sp>
        <p:nvSpPr>
          <p:cNvPr id="11" name="TextBox 10"/>
          <p:cNvSpPr txBox="1"/>
          <p:nvPr/>
        </p:nvSpPr>
        <p:spPr>
          <a:xfrm>
            <a:off x="3786182" y="4357694"/>
            <a:ext cx="1399183" cy="1446550"/>
          </a:xfrm>
          <a:prstGeom prst="rect">
            <a:avLst/>
          </a:prstGeom>
          <a:noFill/>
        </p:spPr>
        <p:txBody>
          <a:bodyPr wrap="square" rtlCol="0">
            <a:spAutoFit/>
          </a:bodyPr>
          <a:lstStyle/>
          <a:p>
            <a:pPr algn="ctr"/>
            <a:r>
              <a:rPr lang="ru-RU" sz="8800" b="1" dirty="0" smtClean="0">
                <a:latin typeface="Times New Roman" pitchFamily="18" charset="0"/>
                <a:cs typeface="Times New Roman" pitchFamily="18" charset="0"/>
              </a:rPr>
              <a:t>?</a:t>
            </a:r>
            <a:endParaRPr lang="ru-RU" sz="8800" b="1"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cer\Desktop\картинки для презент\ramka_2.png"/>
          <p:cNvPicPr>
            <a:picLocks noChangeAspect="1" noChangeArrowheads="1"/>
          </p:cNvPicPr>
          <p:nvPr/>
        </p:nvPicPr>
        <p:blipFill>
          <a:blip r:embed="rId2"/>
          <a:srcRect/>
          <a:stretch>
            <a:fillRect/>
          </a:stretch>
        </p:blipFill>
        <p:spPr bwMode="auto">
          <a:xfrm>
            <a:off x="-103188" y="-106363"/>
            <a:ext cx="9350376" cy="7070726"/>
          </a:xfrm>
          <a:prstGeom prst="rect">
            <a:avLst/>
          </a:prstGeom>
          <a:noFill/>
        </p:spPr>
      </p:pic>
      <p:sp>
        <p:nvSpPr>
          <p:cNvPr id="3" name="TextBox 2"/>
          <p:cNvSpPr txBox="1"/>
          <p:nvPr/>
        </p:nvSpPr>
        <p:spPr>
          <a:xfrm>
            <a:off x="1285852" y="857232"/>
            <a:ext cx="6643734" cy="523220"/>
          </a:xfrm>
          <a:prstGeom prst="rect">
            <a:avLst/>
          </a:prstGeom>
          <a:noFill/>
        </p:spPr>
        <p:txBody>
          <a:bodyPr wrap="square" rtlCol="0">
            <a:spAutoFit/>
          </a:bodyPr>
          <a:lstStyle/>
          <a:p>
            <a:pPr algn="ctr"/>
            <a:r>
              <a:rPr lang="ru-RU" altLang="ru-RU" sz="2800" b="1" u="sng" dirty="0" smtClean="0">
                <a:latin typeface="Times New Roman" pitchFamily="18" charset="0"/>
                <a:cs typeface="Times New Roman" pitchFamily="18" charset="0"/>
              </a:rPr>
              <a:t>У МЕНЯ ЗАЗВОНИЛ ТЕЛЕФОН.</a:t>
            </a:r>
            <a:endParaRPr lang="ru-RU" sz="2800" dirty="0">
              <a:latin typeface="Times New Roman" pitchFamily="18" charset="0"/>
              <a:cs typeface="Times New Roman" pitchFamily="18" charset="0"/>
            </a:endParaRPr>
          </a:p>
        </p:txBody>
      </p:sp>
      <p:sp>
        <p:nvSpPr>
          <p:cNvPr id="4" name="TextBox 3"/>
          <p:cNvSpPr txBox="1"/>
          <p:nvPr/>
        </p:nvSpPr>
        <p:spPr>
          <a:xfrm>
            <a:off x="857224" y="1428736"/>
            <a:ext cx="7500990" cy="830997"/>
          </a:xfrm>
          <a:prstGeom prst="rect">
            <a:avLst/>
          </a:prstGeom>
          <a:noFill/>
        </p:spPr>
        <p:txBody>
          <a:bodyPr wrap="square" rtlCol="0">
            <a:spAutoFit/>
          </a:bodyPr>
          <a:lstStyle/>
          <a:p>
            <a:r>
              <a:rPr lang="ru-RU" altLang="ru-RU" sz="2400" i="1" dirty="0" smtClean="0">
                <a:latin typeface="Times New Roman" pitchFamily="18" charset="0"/>
                <a:cs typeface="Times New Roman" pitchFamily="18" charset="0"/>
              </a:rPr>
              <a:t>Способствует развитию речи</a:t>
            </a:r>
            <a:r>
              <a:rPr lang="ru-RU" altLang="ru-RU" sz="2400" i="1" dirty="0" smtClean="0">
                <a:latin typeface="Times New Roman" pitchFamily="18" charset="0"/>
                <a:cs typeface="Times New Roman" pitchFamily="18" charset="0"/>
              </a:rPr>
              <a:t>, пополнению </a:t>
            </a:r>
            <a:r>
              <a:rPr lang="ru-RU" altLang="ru-RU" sz="2400" i="1" dirty="0" smtClean="0">
                <a:latin typeface="Times New Roman" pitchFamily="18" charset="0"/>
                <a:cs typeface="Times New Roman" pitchFamily="18" charset="0"/>
              </a:rPr>
              <a:t>словарного запаса.</a:t>
            </a:r>
            <a:endParaRPr lang="ru-RU" sz="2400" dirty="0">
              <a:latin typeface="Times New Roman" pitchFamily="18" charset="0"/>
              <a:cs typeface="Times New Roman" pitchFamily="18" charset="0"/>
            </a:endParaRPr>
          </a:p>
        </p:txBody>
      </p:sp>
      <p:sp>
        <p:nvSpPr>
          <p:cNvPr id="5" name="TextBox 4"/>
          <p:cNvSpPr txBox="1"/>
          <p:nvPr/>
        </p:nvSpPr>
        <p:spPr>
          <a:xfrm>
            <a:off x="928662" y="2071678"/>
            <a:ext cx="7429552" cy="400110"/>
          </a:xfrm>
          <a:prstGeom prst="rect">
            <a:avLst/>
          </a:prstGeom>
          <a:noFill/>
        </p:spPr>
        <p:txBody>
          <a:bodyPr wrap="square" rtlCol="0">
            <a:spAutoFit/>
          </a:bodyPr>
          <a:lstStyle/>
          <a:p>
            <a:endParaRPr lang="ru-RU" sz="2000" dirty="0">
              <a:latin typeface="Times New Roman" pitchFamily="18" charset="0"/>
              <a:cs typeface="Times New Roman" pitchFamily="18" charset="0"/>
            </a:endParaRPr>
          </a:p>
        </p:txBody>
      </p:sp>
      <p:sp>
        <p:nvSpPr>
          <p:cNvPr id="6" name="TextBox 5"/>
          <p:cNvSpPr txBox="1"/>
          <p:nvPr/>
        </p:nvSpPr>
        <p:spPr>
          <a:xfrm>
            <a:off x="857224" y="2214554"/>
            <a:ext cx="7358114" cy="1292662"/>
          </a:xfrm>
          <a:prstGeom prst="rect">
            <a:avLst/>
          </a:prstGeom>
          <a:noFill/>
        </p:spPr>
        <p:txBody>
          <a:bodyPr wrap="square" rtlCol="0">
            <a:spAutoFit/>
          </a:bodyPr>
          <a:lstStyle/>
          <a:p>
            <a:r>
              <a:rPr lang="ru-RU" altLang="ru-RU" sz="2000" dirty="0" smtClean="0">
                <a:latin typeface="Times New Roman" pitchFamily="18" charset="0"/>
                <a:cs typeface="Times New Roman" pitchFamily="18" charset="0"/>
              </a:rPr>
              <a:t>Поиграйте с малышом в «Разговор по телефону». В качестве телефона можно использовать любые предметы: кубики, палочки, детали от конструктора.</a:t>
            </a:r>
            <a:r>
              <a:rPr lang="ru-RU" altLang="ru-RU" dirty="0" smtClean="0">
                <a:latin typeface="Comic Sans MS" pitchFamily="66" charset="0"/>
              </a:rPr>
              <a:t/>
            </a:r>
            <a:br>
              <a:rPr lang="ru-RU" altLang="ru-RU" dirty="0" smtClean="0">
                <a:latin typeface="Comic Sans MS" pitchFamily="66" charset="0"/>
              </a:rPr>
            </a:br>
            <a:endParaRPr lang="ru-RU" dirty="0"/>
          </a:p>
        </p:txBody>
      </p:sp>
      <p:sp>
        <p:nvSpPr>
          <p:cNvPr id="7" name="TextBox 6"/>
          <p:cNvSpPr txBox="1"/>
          <p:nvPr/>
        </p:nvSpPr>
        <p:spPr>
          <a:xfrm>
            <a:off x="857224" y="3286124"/>
            <a:ext cx="7786742" cy="707886"/>
          </a:xfrm>
          <a:prstGeom prst="rect">
            <a:avLst/>
          </a:prstGeom>
          <a:noFill/>
        </p:spPr>
        <p:txBody>
          <a:bodyPr wrap="square" rtlCol="0">
            <a:spAutoFit/>
          </a:bodyPr>
          <a:lstStyle/>
          <a:p>
            <a:r>
              <a:rPr lang="ru-RU" altLang="ru-RU" sz="2000" dirty="0" smtClean="0">
                <a:latin typeface="Times New Roman" pitchFamily="18" charset="0"/>
                <a:cs typeface="Times New Roman" pitchFamily="18" charset="0"/>
              </a:rPr>
              <a:t>По очереди изображайте звонок телефона.</a:t>
            </a:r>
            <a:br>
              <a:rPr lang="ru-RU" altLang="ru-RU" sz="2000" dirty="0" smtClean="0">
                <a:latin typeface="Times New Roman" pitchFamily="18" charset="0"/>
                <a:cs typeface="Times New Roman" pitchFamily="18" charset="0"/>
              </a:rPr>
            </a:br>
            <a:r>
              <a:rPr lang="ru-RU" altLang="ru-RU" sz="2000" dirty="0" smtClean="0">
                <a:latin typeface="Times New Roman" pitchFamily="18" charset="0"/>
                <a:cs typeface="Times New Roman" pitchFamily="18" charset="0"/>
              </a:rPr>
              <a:t>Поговорите с ребёнком от своего имени, задавая простые вопросы.</a:t>
            </a:r>
            <a:endParaRPr lang="ru-RU" sz="2000" dirty="0">
              <a:latin typeface="Times New Roman" pitchFamily="18" charset="0"/>
              <a:cs typeface="Times New Roman" pitchFamily="18" charset="0"/>
            </a:endParaRPr>
          </a:p>
        </p:txBody>
      </p:sp>
      <p:sp>
        <p:nvSpPr>
          <p:cNvPr id="8" name="TextBox 7"/>
          <p:cNvSpPr txBox="1"/>
          <p:nvPr/>
        </p:nvSpPr>
        <p:spPr>
          <a:xfrm>
            <a:off x="1857356" y="4071942"/>
            <a:ext cx="3857652" cy="1015663"/>
          </a:xfrm>
          <a:prstGeom prst="rect">
            <a:avLst/>
          </a:prstGeom>
          <a:noFill/>
        </p:spPr>
        <p:txBody>
          <a:bodyPr wrap="square" rtlCol="0">
            <a:spAutoFit/>
          </a:bodyPr>
          <a:lstStyle/>
          <a:p>
            <a:r>
              <a:rPr lang="ru-RU" altLang="ru-RU" sz="2000" dirty="0" smtClean="0">
                <a:latin typeface="Times New Roman" pitchFamily="18" charset="0"/>
                <a:cs typeface="Times New Roman" pitchFamily="18" charset="0"/>
              </a:rPr>
              <a:t>Меняйтесь ролями. </a:t>
            </a:r>
            <a:br>
              <a:rPr lang="ru-RU" altLang="ru-RU" sz="2000" dirty="0" smtClean="0">
                <a:latin typeface="Times New Roman" pitchFamily="18" charset="0"/>
                <a:cs typeface="Times New Roman" pitchFamily="18" charset="0"/>
              </a:rPr>
            </a:br>
            <a:r>
              <a:rPr lang="ru-RU" altLang="ru-RU" sz="2000" dirty="0" smtClean="0">
                <a:latin typeface="Times New Roman" pitchFamily="18" charset="0"/>
                <a:cs typeface="Times New Roman" pitchFamily="18" charset="0"/>
              </a:rPr>
              <a:t>Разговаривайте от имени </a:t>
            </a:r>
            <a:br>
              <a:rPr lang="ru-RU" altLang="ru-RU" sz="2000" dirty="0" smtClean="0">
                <a:latin typeface="Times New Roman" pitchFamily="18" charset="0"/>
                <a:cs typeface="Times New Roman" pitchFamily="18" charset="0"/>
              </a:rPr>
            </a:br>
            <a:r>
              <a:rPr lang="ru-RU" altLang="ru-RU" sz="2000" dirty="0" smtClean="0">
                <a:latin typeface="Times New Roman" pitchFamily="18" charset="0"/>
                <a:cs typeface="Times New Roman" pitchFamily="18" charset="0"/>
              </a:rPr>
              <a:t>животных, игрушек.</a:t>
            </a:r>
            <a:endParaRPr lang="ru-RU" sz="2000" dirty="0">
              <a:latin typeface="Times New Roman" pitchFamily="18" charset="0"/>
              <a:cs typeface="Times New Roman" pitchFamily="18" charset="0"/>
            </a:endParaRPr>
          </a:p>
        </p:txBody>
      </p:sp>
      <p:pic>
        <p:nvPicPr>
          <p:cNvPr id="10" name="Picture 6" descr="j0332268"/>
          <p:cNvPicPr>
            <a:picLocks noChangeAspect="1" noChangeArrowheads="1"/>
          </p:cNvPicPr>
          <p:nvPr/>
        </p:nvPicPr>
        <p:blipFill>
          <a:blip r:embed="rId3"/>
          <a:srcRect/>
          <a:stretch>
            <a:fillRect/>
          </a:stretch>
        </p:blipFill>
        <p:spPr>
          <a:xfrm>
            <a:off x="4714877" y="4149725"/>
            <a:ext cx="2071701" cy="180816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cer\Desktop\картинки для презент\ramka_2.png"/>
          <p:cNvPicPr>
            <a:picLocks noChangeAspect="1" noChangeArrowheads="1"/>
          </p:cNvPicPr>
          <p:nvPr/>
        </p:nvPicPr>
        <p:blipFill>
          <a:blip r:embed="rId2"/>
          <a:srcRect/>
          <a:stretch>
            <a:fillRect/>
          </a:stretch>
        </p:blipFill>
        <p:spPr bwMode="auto">
          <a:xfrm>
            <a:off x="-103188" y="-106363"/>
            <a:ext cx="9350376" cy="7070726"/>
          </a:xfrm>
          <a:prstGeom prst="rect">
            <a:avLst/>
          </a:prstGeom>
          <a:noFill/>
        </p:spPr>
      </p:pic>
      <p:sp>
        <p:nvSpPr>
          <p:cNvPr id="3" name="TextBox 2"/>
          <p:cNvSpPr txBox="1"/>
          <p:nvPr/>
        </p:nvSpPr>
        <p:spPr>
          <a:xfrm>
            <a:off x="1142976" y="857232"/>
            <a:ext cx="6500858" cy="523220"/>
          </a:xfrm>
          <a:prstGeom prst="rect">
            <a:avLst/>
          </a:prstGeom>
          <a:noFill/>
        </p:spPr>
        <p:txBody>
          <a:bodyPr wrap="square" rtlCol="0">
            <a:spAutoFit/>
          </a:bodyPr>
          <a:lstStyle/>
          <a:p>
            <a:pPr algn="ctr"/>
            <a:r>
              <a:rPr lang="ru-RU" altLang="ru-RU" sz="2800" b="1" u="sng" dirty="0" smtClean="0">
                <a:latin typeface="Times New Roman" pitchFamily="18" charset="0"/>
                <a:cs typeface="Times New Roman" pitchFamily="18" charset="0"/>
              </a:rPr>
              <a:t>ЧЕМ ЗАНЯТЬСЯ?</a:t>
            </a:r>
            <a:endParaRPr lang="ru-RU" sz="2800" dirty="0">
              <a:latin typeface="Times New Roman" pitchFamily="18" charset="0"/>
              <a:cs typeface="Times New Roman" pitchFamily="18" charset="0"/>
            </a:endParaRPr>
          </a:p>
        </p:txBody>
      </p:sp>
      <p:sp>
        <p:nvSpPr>
          <p:cNvPr id="4" name="TextBox 3"/>
          <p:cNvSpPr txBox="1"/>
          <p:nvPr/>
        </p:nvSpPr>
        <p:spPr>
          <a:xfrm>
            <a:off x="1000100" y="1357298"/>
            <a:ext cx="6500858" cy="707886"/>
          </a:xfrm>
          <a:prstGeom prst="rect">
            <a:avLst/>
          </a:prstGeom>
          <a:noFill/>
        </p:spPr>
        <p:txBody>
          <a:bodyPr wrap="square" rtlCol="0">
            <a:spAutoFit/>
          </a:bodyPr>
          <a:lstStyle/>
          <a:p>
            <a:r>
              <a:rPr lang="ru-RU" altLang="ru-RU" sz="2000" dirty="0" smtClean="0">
                <a:latin typeface="Times New Roman" pitchFamily="18" charset="0"/>
                <a:cs typeface="Times New Roman" pitchFamily="18" charset="0"/>
              </a:rPr>
              <a:t>Поговорите с ребенком о том, что можно делать в лесу (гулять, отдыхать, слушать птиц).</a:t>
            </a:r>
            <a:endParaRPr lang="ru-RU" sz="2000" dirty="0">
              <a:latin typeface="Times New Roman" pitchFamily="18" charset="0"/>
              <a:cs typeface="Times New Roman" pitchFamily="18" charset="0"/>
            </a:endParaRPr>
          </a:p>
        </p:txBody>
      </p:sp>
      <p:sp>
        <p:nvSpPr>
          <p:cNvPr id="5" name="TextBox 4"/>
          <p:cNvSpPr txBox="1"/>
          <p:nvPr/>
        </p:nvSpPr>
        <p:spPr>
          <a:xfrm>
            <a:off x="928662" y="2000240"/>
            <a:ext cx="7429552" cy="1015663"/>
          </a:xfrm>
          <a:prstGeom prst="rect">
            <a:avLst/>
          </a:prstGeom>
          <a:noFill/>
        </p:spPr>
        <p:txBody>
          <a:bodyPr wrap="square" rtlCol="0">
            <a:spAutoFit/>
          </a:bodyPr>
          <a:lstStyle/>
          <a:p>
            <a:r>
              <a:rPr lang="ru-RU" altLang="ru-RU" sz="2000" dirty="0" smtClean="0">
                <a:latin typeface="Times New Roman" pitchFamily="18" charset="0"/>
                <a:cs typeface="Times New Roman" pitchFamily="18" charset="0"/>
              </a:rPr>
              <a:t>Пусть он придумает, что можно делать с цветами (нюхать, поливать);</a:t>
            </a:r>
            <a:br>
              <a:rPr lang="ru-RU" altLang="ru-RU" sz="2000" dirty="0" smtClean="0">
                <a:latin typeface="Times New Roman" pitchFamily="18" charset="0"/>
                <a:cs typeface="Times New Roman" pitchFamily="18" charset="0"/>
              </a:rPr>
            </a:br>
            <a:r>
              <a:rPr lang="ru-RU" altLang="ru-RU" sz="2000" dirty="0" smtClean="0">
                <a:latin typeface="Times New Roman" pitchFamily="18" charset="0"/>
                <a:cs typeface="Times New Roman" pitchFamily="18" charset="0"/>
              </a:rPr>
              <a:t>что делает дворник (убирает, подметает).</a:t>
            </a:r>
            <a:endParaRPr lang="ru-RU" sz="2000" dirty="0">
              <a:latin typeface="Times New Roman" pitchFamily="18" charset="0"/>
              <a:cs typeface="Times New Roman" pitchFamily="18" charset="0"/>
            </a:endParaRPr>
          </a:p>
        </p:txBody>
      </p:sp>
      <p:sp>
        <p:nvSpPr>
          <p:cNvPr id="6" name="TextBox 5"/>
          <p:cNvSpPr txBox="1"/>
          <p:nvPr/>
        </p:nvSpPr>
        <p:spPr>
          <a:xfrm>
            <a:off x="1214414" y="3000372"/>
            <a:ext cx="6572296" cy="1015663"/>
          </a:xfrm>
          <a:prstGeom prst="rect">
            <a:avLst/>
          </a:prstGeom>
          <a:noFill/>
        </p:spPr>
        <p:txBody>
          <a:bodyPr wrap="square" rtlCol="0">
            <a:spAutoFit/>
          </a:bodyPr>
          <a:lstStyle/>
          <a:p>
            <a:r>
              <a:rPr lang="ru-RU" altLang="ru-RU" sz="2000" dirty="0" smtClean="0">
                <a:latin typeface="Times New Roman" pitchFamily="18" charset="0"/>
                <a:cs typeface="Times New Roman" pitchFamily="18" charset="0"/>
              </a:rPr>
              <a:t>Каждый раз задавайте вопросы так, чтобы при ответе ребенок использовал разные</a:t>
            </a:r>
            <a:br>
              <a:rPr lang="ru-RU" altLang="ru-RU" sz="2000" dirty="0" smtClean="0">
                <a:latin typeface="Times New Roman" pitchFamily="18" charset="0"/>
                <a:cs typeface="Times New Roman" pitchFamily="18" charset="0"/>
              </a:rPr>
            </a:br>
            <a:r>
              <a:rPr lang="ru-RU" altLang="ru-RU" sz="2000" dirty="0" smtClean="0">
                <a:latin typeface="Times New Roman" pitchFamily="18" charset="0"/>
                <a:cs typeface="Times New Roman" pitchFamily="18" charset="0"/>
              </a:rPr>
              <a:t>времена, числа, лица.</a:t>
            </a:r>
            <a:endParaRPr lang="ru-RU" sz="2000" dirty="0">
              <a:latin typeface="Times New Roman" pitchFamily="18" charset="0"/>
              <a:cs typeface="Times New Roman" pitchFamily="18" charset="0"/>
            </a:endParaRPr>
          </a:p>
        </p:txBody>
      </p:sp>
      <p:sp>
        <p:nvSpPr>
          <p:cNvPr id="7" name="TextBox 6"/>
          <p:cNvSpPr txBox="1"/>
          <p:nvPr/>
        </p:nvSpPr>
        <p:spPr>
          <a:xfrm>
            <a:off x="2643174" y="5072074"/>
            <a:ext cx="214314" cy="369332"/>
          </a:xfrm>
          <a:prstGeom prst="rect">
            <a:avLst/>
          </a:prstGeom>
          <a:noFill/>
        </p:spPr>
        <p:txBody>
          <a:bodyPr wrap="square" rtlCol="0">
            <a:spAutoFit/>
          </a:bodyPr>
          <a:lstStyle/>
          <a:p>
            <a:endParaRPr lang="ru-RU" dirty="0"/>
          </a:p>
        </p:txBody>
      </p:sp>
      <p:pic>
        <p:nvPicPr>
          <p:cNvPr id="8" name="Picture 7" descr="2PLANTS"/>
          <p:cNvPicPr>
            <a:picLocks noChangeAspect="1" noChangeArrowheads="1"/>
          </p:cNvPicPr>
          <p:nvPr/>
        </p:nvPicPr>
        <p:blipFill>
          <a:blip r:embed="rId3"/>
          <a:srcRect/>
          <a:stretch>
            <a:fillRect/>
          </a:stretch>
        </p:blipFill>
        <p:spPr>
          <a:xfrm>
            <a:off x="2357422" y="3929066"/>
            <a:ext cx="2357454" cy="2000264"/>
          </a:xfrm>
          <a:prstGeom prst="rect">
            <a:avLst/>
          </a:prstGeom>
          <a:noFill/>
        </p:spPr>
      </p:pic>
      <p:pic>
        <p:nvPicPr>
          <p:cNvPr id="10" name="Picture 8" descr="CUTPAPR"/>
          <p:cNvPicPr>
            <a:picLocks noChangeAspect="1" noChangeArrowheads="1"/>
          </p:cNvPicPr>
          <p:nvPr/>
        </p:nvPicPr>
        <p:blipFill>
          <a:blip r:embed="rId4"/>
          <a:srcRect/>
          <a:stretch>
            <a:fillRect/>
          </a:stretch>
        </p:blipFill>
        <p:spPr>
          <a:xfrm>
            <a:off x="4643438" y="3789363"/>
            <a:ext cx="2286016" cy="206852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cer\Desktop\картинки для презент\ramka_2.png"/>
          <p:cNvPicPr>
            <a:picLocks noChangeAspect="1" noChangeArrowheads="1"/>
          </p:cNvPicPr>
          <p:nvPr/>
        </p:nvPicPr>
        <p:blipFill>
          <a:blip r:embed="rId2"/>
          <a:srcRect/>
          <a:stretch>
            <a:fillRect/>
          </a:stretch>
        </p:blipFill>
        <p:spPr bwMode="auto">
          <a:xfrm>
            <a:off x="-103188" y="-106363"/>
            <a:ext cx="9350376" cy="7070726"/>
          </a:xfrm>
          <a:prstGeom prst="rect">
            <a:avLst/>
          </a:prstGeom>
          <a:noFill/>
        </p:spPr>
      </p:pic>
      <p:sp>
        <p:nvSpPr>
          <p:cNvPr id="3" name="TextBox 2"/>
          <p:cNvSpPr txBox="1"/>
          <p:nvPr/>
        </p:nvSpPr>
        <p:spPr>
          <a:xfrm>
            <a:off x="1214414" y="857232"/>
            <a:ext cx="6786610" cy="523220"/>
          </a:xfrm>
          <a:prstGeom prst="rect">
            <a:avLst/>
          </a:prstGeom>
          <a:noFill/>
        </p:spPr>
        <p:txBody>
          <a:bodyPr wrap="square" rtlCol="0">
            <a:spAutoFit/>
          </a:bodyPr>
          <a:lstStyle/>
          <a:p>
            <a:pPr algn="ctr"/>
            <a:r>
              <a:rPr lang="ru-RU" altLang="ru-RU" sz="2800" b="1" u="sng" dirty="0" smtClean="0">
                <a:latin typeface="Times New Roman" pitchFamily="18" charset="0"/>
                <a:cs typeface="Times New Roman" pitchFamily="18" charset="0"/>
              </a:rPr>
              <a:t>ЗАГАДАЛКИ.</a:t>
            </a:r>
            <a:endParaRPr lang="ru-RU" sz="2800" dirty="0">
              <a:latin typeface="Times New Roman" pitchFamily="18" charset="0"/>
              <a:cs typeface="Times New Roman" pitchFamily="18" charset="0"/>
            </a:endParaRPr>
          </a:p>
        </p:txBody>
      </p:sp>
      <p:sp>
        <p:nvSpPr>
          <p:cNvPr id="4" name="TextBox 3"/>
          <p:cNvSpPr txBox="1"/>
          <p:nvPr/>
        </p:nvSpPr>
        <p:spPr>
          <a:xfrm>
            <a:off x="857224" y="1357298"/>
            <a:ext cx="7286676" cy="461665"/>
          </a:xfrm>
          <a:prstGeom prst="rect">
            <a:avLst/>
          </a:prstGeom>
          <a:noFill/>
        </p:spPr>
        <p:txBody>
          <a:bodyPr wrap="square" rtlCol="0">
            <a:spAutoFit/>
          </a:bodyPr>
          <a:lstStyle/>
          <a:p>
            <a:r>
              <a:rPr lang="ru-RU" altLang="ru-RU" sz="2400" i="1" dirty="0" smtClean="0">
                <a:latin typeface="Times New Roman" pitchFamily="18" charset="0"/>
                <a:cs typeface="Times New Roman" pitchFamily="18" charset="0"/>
              </a:rPr>
              <a:t>Способствует развитию речи, воображения.</a:t>
            </a:r>
            <a:endParaRPr lang="ru-RU" sz="2400" dirty="0">
              <a:latin typeface="Times New Roman" pitchFamily="18" charset="0"/>
              <a:cs typeface="Times New Roman" pitchFamily="18" charset="0"/>
            </a:endParaRPr>
          </a:p>
        </p:txBody>
      </p:sp>
      <p:sp>
        <p:nvSpPr>
          <p:cNvPr id="5" name="TextBox 4"/>
          <p:cNvSpPr txBox="1"/>
          <p:nvPr/>
        </p:nvSpPr>
        <p:spPr>
          <a:xfrm>
            <a:off x="857224" y="1857364"/>
            <a:ext cx="7500990" cy="2246769"/>
          </a:xfrm>
          <a:prstGeom prst="rect">
            <a:avLst/>
          </a:prstGeom>
          <a:noFill/>
        </p:spPr>
        <p:txBody>
          <a:bodyPr wrap="square" rtlCol="0">
            <a:spAutoFit/>
          </a:bodyPr>
          <a:lstStyle/>
          <a:p>
            <a:r>
              <a:rPr lang="ru-RU" altLang="ru-RU" sz="2000" dirty="0" smtClean="0">
                <a:latin typeface="Times New Roman" pitchFamily="18" charset="0"/>
                <a:cs typeface="Times New Roman" pitchFamily="18" charset="0"/>
              </a:rPr>
              <a:t>Выберите ведущего. Он загадывает предмет и, не называя самого объекта, описывает его свойства, рассказывает, как он используется. Остальные игроки должны отгадать задуманный предмет.</a:t>
            </a:r>
            <a:br>
              <a:rPr lang="ru-RU" altLang="ru-RU" sz="2000" dirty="0" smtClean="0">
                <a:latin typeface="Times New Roman" pitchFamily="18" charset="0"/>
                <a:cs typeface="Times New Roman" pitchFamily="18" charset="0"/>
              </a:rPr>
            </a:br>
            <a:r>
              <a:rPr lang="ru-RU" altLang="ru-RU" sz="2000" dirty="0" smtClean="0">
                <a:latin typeface="Times New Roman" pitchFamily="18" charset="0"/>
                <a:cs typeface="Times New Roman" pitchFamily="18" charset="0"/>
              </a:rPr>
              <a:t>Например, высокий, стеклянный, из него можно пить сок или воду. (стакан).</a:t>
            </a:r>
            <a:br>
              <a:rPr lang="ru-RU" altLang="ru-RU" sz="2000" dirty="0" smtClean="0">
                <a:latin typeface="Times New Roman" pitchFamily="18" charset="0"/>
                <a:cs typeface="Times New Roman" pitchFamily="18" charset="0"/>
              </a:rPr>
            </a:br>
            <a:r>
              <a:rPr lang="ru-RU" altLang="ru-RU" sz="2000" dirty="0" smtClean="0">
                <a:latin typeface="Times New Roman" pitchFamily="18" charset="0"/>
                <a:cs typeface="Times New Roman" pitchFamily="18" charset="0"/>
              </a:rPr>
              <a:t> Потом поменяйтесь ролями. </a:t>
            </a:r>
            <a:endParaRPr lang="ru-RU" sz="2000" dirty="0">
              <a:latin typeface="Times New Roman" pitchFamily="18" charset="0"/>
              <a:cs typeface="Times New Roman" pitchFamily="18" charset="0"/>
            </a:endParaRPr>
          </a:p>
        </p:txBody>
      </p:sp>
      <p:sp>
        <p:nvSpPr>
          <p:cNvPr id="6" name="TextBox 5"/>
          <p:cNvSpPr txBox="1"/>
          <p:nvPr/>
        </p:nvSpPr>
        <p:spPr>
          <a:xfrm>
            <a:off x="2714612" y="5357826"/>
            <a:ext cx="184731" cy="369332"/>
          </a:xfrm>
          <a:prstGeom prst="rect">
            <a:avLst/>
          </a:prstGeom>
          <a:noFill/>
        </p:spPr>
        <p:txBody>
          <a:bodyPr wrap="none" rtlCol="0">
            <a:spAutoFit/>
          </a:bodyPr>
          <a:lstStyle/>
          <a:p>
            <a:endParaRPr lang="ru-RU" dirty="0"/>
          </a:p>
        </p:txBody>
      </p:sp>
      <p:pic>
        <p:nvPicPr>
          <p:cNvPr id="7" name="Picture 5" descr="BOAT4"/>
          <p:cNvPicPr>
            <a:picLocks noChangeAspect="1" noChangeArrowheads="1"/>
          </p:cNvPicPr>
          <p:nvPr/>
        </p:nvPicPr>
        <p:blipFill>
          <a:blip r:embed="rId3"/>
          <a:srcRect/>
          <a:stretch>
            <a:fillRect/>
          </a:stretch>
        </p:blipFill>
        <p:spPr>
          <a:xfrm>
            <a:off x="1928794" y="4286256"/>
            <a:ext cx="2286016" cy="1714512"/>
          </a:xfrm>
          <a:prstGeom prst="rect">
            <a:avLst/>
          </a:prstGeom>
          <a:noFill/>
        </p:spPr>
      </p:pic>
      <p:pic>
        <p:nvPicPr>
          <p:cNvPr id="9" name="Picture 7" descr="COLPENR"/>
          <p:cNvPicPr>
            <a:picLocks noChangeAspect="1" noChangeArrowheads="1"/>
          </p:cNvPicPr>
          <p:nvPr/>
        </p:nvPicPr>
        <p:blipFill>
          <a:blip r:embed="rId4"/>
          <a:srcRect/>
          <a:stretch>
            <a:fillRect/>
          </a:stretch>
        </p:blipFill>
        <p:spPr>
          <a:xfrm>
            <a:off x="4572000" y="4221163"/>
            <a:ext cx="2143140" cy="163672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cer\Desktop\картинки для презент\ramka_2.png"/>
          <p:cNvPicPr>
            <a:picLocks noChangeAspect="1" noChangeArrowheads="1"/>
          </p:cNvPicPr>
          <p:nvPr/>
        </p:nvPicPr>
        <p:blipFill>
          <a:blip r:embed="rId2"/>
          <a:srcRect/>
          <a:stretch>
            <a:fillRect/>
          </a:stretch>
        </p:blipFill>
        <p:spPr bwMode="auto">
          <a:xfrm>
            <a:off x="-103188" y="-106363"/>
            <a:ext cx="9350376" cy="7070726"/>
          </a:xfrm>
          <a:prstGeom prst="rect">
            <a:avLst/>
          </a:prstGeom>
          <a:noFill/>
        </p:spPr>
      </p:pic>
      <p:sp>
        <p:nvSpPr>
          <p:cNvPr id="3" name="TextBox 2"/>
          <p:cNvSpPr txBox="1"/>
          <p:nvPr/>
        </p:nvSpPr>
        <p:spPr>
          <a:xfrm>
            <a:off x="928662" y="857232"/>
            <a:ext cx="6929486" cy="523220"/>
          </a:xfrm>
          <a:prstGeom prst="rect">
            <a:avLst/>
          </a:prstGeom>
          <a:noFill/>
        </p:spPr>
        <p:txBody>
          <a:bodyPr wrap="square" rtlCol="0">
            <a:spAutoFit/>
          </a:bodyPr>
          <a:lstStyle/>
          <a:p>
            <a:pPr algn="ctr"/>
            <a:r>
              <a:rPr lang="ru-RU" altLang="ru-RU" sz="2800" b="1" u="sng" dirty="0" smtClean="0">
                <a:latin typeface="Times New Roman" pitchFamily="18" charset="0"/>
                <a:cs typeface="Times New Roman" pitchFamily="18" charset="0"/>
              </a:rPr>
              <a:t>БОЛЬШЕ СЛОВ.</a:t>
            </a:r>
            <a:endParaRPr lang="ru-RU" sz="2800" dirty="0">
              <a:latin typeface="Times New Roman" pitchFamily="18" charset="0"/>
              <a:cs typeface="Times New Roman" pitchFamily="18" charset="0"/>
            </a:endParaRPr>
          </a:p>
        </p:txBody>
      </p:sp>
      <p:sp>
        <p:nvSpPr>
          <p:cNvPr id="4" name="TextBox 3"/>
          <p:cNvSpPr txBox="1"/>
          <p:nvPr/>
        </p:nvSpPr>
        <p:spPr>
          <a:xfrm>
            <a:off x="1000100" y="1357298"/>
            <a:ext cx="7286676" cy="830997"/>
          </a:xfrm>
          <a:prstGeom prst="rect">
            <a:avLst/>
          </a:prstGeom>
          <a:noFill/>
        </p:spPr>
        <p:txBody>
          <a:bodyPr wrap="square" rtlCol="0">
            <a:spAutoFit/>
          </a:bodyPr>
          <a:lstStyle/>
          <a:p>
            <a:r>
              <a:rPr lang="ru-RU" altLang="ru-RU" sz="2400" i="1" dirty="0" smtClean="0">
                <a:latin typeface="Times New Roman" pitchFamily="18" charset="0"/>
                <a:cs typeface="Times New Roman" pitchFamily="18" charset="0"/>
              </a:rPr>
              <a:t>Способствует развитию речи, учит образовывать длинные слова.</a:t>
            </a:r>
            <a:endParaRPr lang="ru-RU" sz="2400" dirty="0">
              <a:latin typeface="Times New Roman" pitchFamily="18" charset="0"/>
              <a:cs typeface="Times New Roman" pitchFamily="18" charset="0"/>
            </a:endParaRPr>
          </a:p>
        </p:txBody>
      </p:sp>
      <p:sp>
        <p:nvSpPr>
          <p:cNvPr id="5" name="TextBox 4"/>
          <p:cNvSpPr txBox="1"/>
          <p:nvPr/>
        </p:nvSpPr>
        <p:spPr>
          <a:xfrm>
            <a:off x="1071538" y="2143116"/>
            <a:ext cx="7000924" cy="2308324"/>
          </a:xfrm>
          <a:prstGeom prst="rect">
            <a:avLst/>
          </a:prstGeom>
          <a:noFill/>
        </p:spPr>
        <p:txBody>
          <a:bodyPr wrap="square" rtlCol="0">
            <a:spAutoFit/>
          </a:bodyPr>
          <a:lstStyle/>
          <a:p>
            <a:r>
              <a:rPr lang="ru-RU" altLang="ru-RU" sz="2400" dirty="0" smtClean="0">
                <a:latin typeface="Times New Roman" pitchFamily="18" charset="0"/>
                <a:cs typeface="Times New Roman" pitchFamily="18" charset="0"/>
              </a:rPr>
              <a:t>Попробуйте с ребенком одним словом назвать какой-нибудь признак или свойство предмета. Например, у зайчика длинные уши, значит, он—длинноухий,</a:t>
            </a:r>
            <a:br>
              <a:rPr lang="ru-RU" altLang="ru-RU" sz="2400" dirty="0" smtClean="0">
                <a:latin typeface="Times New Roman" pitchFamily="18" charset="0"/>
                <a:cs typeface="Times New Roman" pitchFamily="18" charset="0"/>
              </a:rPr>
            </a:br>
            <a:r>
              <a:rPr lang="ru-RU" altLang="ru-RU" sz="2400" dirty="0" smtClean="0">
                <a:latin typeface="Times New Roman" pitchFamily="18" charset="0"/>
                <a:cs typeface="Times New Roman" pitchFamily="18" charset="0"/>
              </a:rPr>
              <a:t>у папы глаза серые,</a:t>
            </a:r>
            <a:br>
              <a:rPr lang="ru-RU" altLang="ru-RU" sz="2400" dirty="0" smtClean="0">
                <a:latin typeface="Times New Roman" pitchFamily="18" charset="0"/>
                <a:cs typeface="Times New Roman" pitchFamily="18" charset="0"/>
              </a:rPr>
            </a:br>
            <a:r>
              <a:rPr lang="ru-RU" altLang="ru-RU" sz="2400" dirty="0" smtClean="0">
                <a:latin typeface="Times New Roman" pitchFamily="18" charset="0"/>
                <a:cs typeface="Times New Roman" pitchFamily="18" charset="0"/>
              </a:rPr>
              <a:t> значит, он—сероглазый.</a:t>
            </a:r>
            <a:endParaRPr lang="ru-RU" sz="2400" dirty="0">
              <a:latin typeface="Times New Roman" pitchFamily="18" charset="0"/>
              <a:cs typeface="Times New Roman" pitchFamily="18" charset="0"/>
            </a:endParaRPr>
          </a:p>
        </p:txBody>
      </p:sp>
      <p:pic>
        <p:nvPicPr>
          <p:cNvPr id="7" name="Picture 6" descr="ANIML057"/>
          <p:cNvPicPr>
            <a:picLocks noChangeAspect="1" noChangeArrowheads="1"/>
          </p:cNvPicPr>
          <p:nvPr/>
        </p:nvPicPr>
        <p:blipFill>
          <a:blip r:embed="rId3"/>
          <a:srcRect/>
          <a:stretch>
            <a:fillRect/>
          </a:stretch>
        </p:blipFill>
        <p:spPr>
          <a:xfrm>
            <a:off x="4214810" y="3789363"/>
            <a:ext cx="2428892" cy="2068529"/>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cer\Desktop\картинки для презент\ramka_2.png"/>
          <p:cNvPicPr>
            <a:picLocks noChangeAspect="1" noChangeArrowheads="1"/>
          </p:cNvPicPr>
          <p:nvPr/>
        </p:nvPicPr>
        <p:blipFill>
          <a:blip r:embed="rId2"/>
          <a:srcRect/>
          <a:stretch>
            <a:fillRect/>
          </a:stretch>
        </p:blipFill>
        <p:spPr bwMode="auto">
          <a:xfrm>
            <a:off x="-103188" y="-106363"/>
            <a:ext cx="9350376" cy="7070726"/>
          </a:xfrm>
          <a:prstGeom prst="rect">
            <a:avLst/>
          </a:prstGeom>
          <a:noFill/>
        </p:spPr>
      </p:pic>
      <p:sp>
        <p:nvSpPr>
          <p:cNvPr id="3" name="TextBox 2"/>
          <p:cNvSpPr txBox="1"/>
          <p:nvPr/>
        </p:nvSpPr>
        <p:spPr>
          <a:xfrm>
            <a:off x="1142976" y="857232"/>
            <a:ext cx="6929486" cy="523220"/>
          </a:xfrm>
          <a:prstGeom prst="rect">
            <a:avLst/>
          </a:prstGeom>
          <a:noFill/>
        </p:spPr>
        <p:txBody>
          <a:bodyPr wrap="square" rtlCol="0">
            <a:spAutoFit/>
          </a:bodyPr>
          <a:lstStyle/>
          <a:p>
            <a:pPr algn="ctr"/>
            <a:r>
              <a:rPr lang="ru-RU" altLang="ru-RU" sz="2800" b="1" u="sng" dirty="0" smtClean="0">
                <a:latin typeface="Times New Roman" pitchFamily="18" charset="0"/>
                <a:cs typeface="Times New Roman" pitchFamily="18" charset="0"/>
              </a:rPr>
              <a:t>КТО ЕСТЬ КТО?</a:t>
            </a:r>
            <a:endParaRPr lang="ru-RU" sz="2800" dirty="0">
              <a:latin typeface="Times New Roman" pitchFamily="18" charset="0"/>
              <a:cs typeface="Times New Roman" pitchFamily="18" charset="0"/>
            </a:endParaRPr>
          </a:p>
        </p:txBody>
      </p:sp>
      <p:sp>
        <p:nvSpPr>
          <p:cNvPr id="4" name="TextBox 3"/>
          <p:cNvSpPr txBox="1"/>
          <p:nvPr/>
        </p:nvSpPr>
        <p:spPr>
          <a:xfrm>
            <a:off x="1000100" y="1357298"/>
            <a:ext cx="7215238" cy="830997"/>
          </a:xfrm>
          <a:prstGeom prst="rect">
            <a:avLst/>
          </a:prstGeom>
          <a:noFill/>
        </p:spPr>
        <p:txBody>
          <a:bodyPr wrap="square" rtlCol="0">
            <a:spAutoFit/>
          </a:bodyPr>
          <a:lstStyle/>
          <a:p>
            <a:r>
              <a:rPr lang="ru-RU" altLang="ru-RU" sz="2400" i="1" dirty="0" smtClean="0">
                <a:latin typeface="Times New Roman" pitchFamily="18" charset="0"/>
                <a:cs typeface="Times New Roman" pitchFamily="18" charset="0"/>
              </a:rPr>
              <a:t>Способствует развитию речи, знакомит с основами формообразования имён существительных.</a:t>
            </a:r>
            <a:endParaRPr lang="ru-RU" sz="2400" dirty="0">
              <a:latin typeface="Times New Roman" pitchFamily="18" charset="0"/>
              <a:cs typeface="Times New Roman" pitchFamily="18" charset="0"/>
            </a:endParaRPr>
          </a:p>
        </p:txBody>
      </p:sp>
      <p:sp>
        <p:nvSpPr>
          <p:cNvPr id="5" name="TextBox 4"/>
          <p:cNvSpPr txBox="1"/>
          <p:nvPr/>
        </p:nvSpPr>
        <p:spPr>
          <a:xfrm>
            <a:off x="1071538" y="2285992"/>
            <a:ext cx="6858048" cy="1569660"/>
          </a:xfrm>
          <a:prstGeom prst="rect">
            <a:avLst/>
          </a:prstGeom>
          <a:noFill/>
        </p:spPr>
        <p:txBody>
          <a:bodyPr wrap="square" rtlCol="0">
            <a:spAutoFit/>
          </a:bodyPr>
          <a:lstStyle/>
          <a:p>
            <a:pPr indent="457200"/>
            <a:r>
              <a:rPr lang="ru-RU" altLang="ru-RU" sz="2400" dirty="0" smtClean="0">
                <a:latin typeface="Times New Roman" pitchFamily="18" charset="0"/>
                <a:cs typeface="Times New Roman" pitchFamily="18" charset="0"/>
              </a:rPr>
              <a:t>Рассуждайте с ребенком о том, как называются животные-папы, животные-мамы и их детки. Например, если папа—слон, то мама—слониха,</a:t>
            </a:r>
            <a:br>
              <a:rPr lang="ru-RU" altLang="ru-RU" sz="2400" dirty="0" smtClean="0">
                <a:latin typeface="Times New Roman" pitchFamily="18" charset="0"/>
                <a:cs typeface="Times New Roman" pitchFamily="18" charset="0"/>
              </a:rPr>
            </a:br>
            <a:r>
              <a:rPr lang="ru-RU" altLang="ru-RU" sz="2400" dirty="0" smtClean="0">
                <a:latin typeface="Times New Roman" pitchFamily="18" charset="0"/>
                <a:cs typeface="Times New Roman" pitchFamily="18" charset="0"/>
              </a:rPr>
              <a:t>а их ребенок—слонёнок и т. д.</a:t>
            </a:r>
            <a:endParaRPr lang="ru-RU" sz="2400" dirty="0">
              <a:latin typeface="Times New Roman" pitchFamily="18" charset="0"/>
              <a:cs typeface="Times New Roman" pitchFamily="18" charset="0"/>
            </a:endParaRPr>
          </a:p>
        </p:txBody>
      </p:sp>
      <p:pic>
        <p:nvPicPr>
          <p:cNvPr id="17411" name="Picture 3" descr="C:\Users\Acer\Desktop\elephant-family-clipart-10.jpg"/>
          <p:cNvPicPr>
            <a:picLocks noChangeAspect="1" noChangeArrowheads="1"/>
          </p:cNvPicPr>
          <p:nvPr/>
        </p:nvPicPr>
        <p:blipFill>
          <a:blip r:embed="rId3"/>
          <a:srcRect/>
          <a:stretch>
            <a:fillRect/>
          </a:stretch>
        </p:blipFill>
        <p:spPr bwMode="auto">
          <a:xfrm>
            <a:off x="2000232" y="4000504"/>
            <a:ext cx="4714908" cy="192882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Acer\Desktop\картинки для презент\ramka_2.png"/>
          <p:cNvPicPr>
            <a:picLocks noChangeAspect="1" noChangeArrowheads="1"/>
          </p:cNvPicPr>
          <p:nvPr/>
        </p:nvPicPr>
        <p:blipFill>
          <a:blip r:embed="rId2"/>
          <a:srcRect/>
          <a:stretch>
            <a:fillRect/>
          </a:stretch>
        </p:blipFill>
        <p:spPr bwMode="auto">
          <a:xfrm>
            <a:off x="-103188" y="-106363"/>
            <a:ext cx="9350376" cy="7070726"/>
          </a:xfrm>
          <a:prstGeom prst="rect">
            <a:avLst/>
          </a:prstGeom>
          <a:noFill/>
        </p:spPr>
      </p:pic>
      <p:sp>
        <p:nvSpPr>
          <p:cNvPr id="3" name="TextBox 2"/>
          <p:cNvSpPr txBox="1"/>
          <p:nvPr/>
        </p:nvSpPr>
        <p:spPr>
          <a:xfrm flipH="1">
            <a:off x="1214414" y="857232"/>
            <a:ext cx="7072362" cy="523220"/>
          </a:xfrm>
          <a:prstGeom prst="rect">
            <a:avLst/>
          </a:prstGeom>
          <a:noFill/>
        </p:spPr>
        <p:txBody>
          <a:bodyPr wrap="square" rtlCol="0">
            <a:spAutoFit/>
          </a:bodyPr>
          <a:lstStyle/>
          <a:p>
            <a:pPr algn="ctr"/>
            <a:r>
              <a:rPr lang="ru-RU" altLang="ru-RU" sz="2800" b="1" u="sng" dirty="0" smtClean="0">
                <a:latin typeface="Times New Roman" pitchFamily="18" charset="0"/>
                <a:cs typeface="Times New Roman" pitchFamily="18" charset="0"/>
              </a:rPr>
              <a:t>СКОРОГОВОРКИ.</a:t>
            </a:r>
            <a:endParaRPr lang="ru-RU" sz="2800" dirty="0">
              <a:latin typeface="Times New Roman" pitchFamily="18" charset="0"/>
              <a:cs typeface="Times New Roman" pitchFamily="18" charset="0"/>
            </a:endParaRPr>
          </a:p>
        </p:txBody>
      </p:sp>
      <p:sp>
        <p:nvSpPr>
          <p:cNvPr id="4" name="TextBox 3"/>
          <p:cNvSpPr txBox="1"/>
          <p:nvPr/>
        </p:nvSpPr>
        <p:spPr>
          <a:xfrm>
            <a:off x="1071538" y="1428736"/>
            <a:ext cx="7072362" cy="1631216"/>
          </a:xfrm>
          <a:prstGeom prst="rect">
            <a:avLst/>
          </a:prstGeom>
          <a:noFill/>
        </p:spPr>
        <p:txBody>
          <a:bodyPr wrap="square" rtlCol="0">
            <a:spAutoFit/>
          </a:bodyPr>
          <a:lstStyle/>
          <a:p>
            <a:pPr indent="457200"/>
            <a:r>
              <a:rPr lang="ru-RU" altLang="ru-RU" sz="2000" dirty="0" smtClean="0">
                <a:latin typeface="Times New Roman" pitchFamily="18" charset="0"/>
                <a:cs typeface="Times New Roman" pitchFamily="18" charset="0"/>
              </a:rPr>
              <a:t>Скороговорок существует великое множество. Выбирайте те, которые соответствуют знаниям ребенка, смысл слов в которых он в состоянии понять. Проговаривайте скороговорку сначала сами, а потом вместе с ребенком. Обязательно обыгрывайте её интонацией. </a:t>
            </a:r>
            <a:endParaRPr lang="ru-RU" sz="2000" dirty="0">
              <a:latin typeface="Times New Roman" pitchFamily="18" charset="0"/>
              <a:cs typeface="Times New Roman" pitchFamily="18" charset="0"/>
            </a:endParaRPr>
          </a:p>
        </p:txBody>
      </p:sp>
      <p:sp>
        <p:nvSpPr>
          <p:cNvPr id="5" name="TextBox 4"/>
          <p:cNvSpPr txBox="1"/>
          <p:nvPr/>
        </p:nvSpPr>
        <p:spPr>
          <a:xfrm>
            <a:off x="1500166" y="3000372"/>
            <a:ext cx="6429420" cy="1015663"/>
          </a:xfrm>
          <a:prstGeom prst="rect">
            <a:avLst/>
          </a:prstGeom>
          <a:noFill/>
        </p:spPr>
        <p:txBody>
          <a:bodyPr wrap="square" rtlCol="0">
            <a:spAutoFit/>
          </a:bodyPr>
          <a:lstStyle/>
          <a:p>
            <a:pPr indent="457200"/>
            <a:r>
              <a:rPr lang="ru-RU" altLang="ru-RU" sz="2000" dirty="0" smtClean="0">
                <a:latin typeface="Times New Roman" pitchFamily="18" charset="0"/>
                <a:cs typeface="Times New Roman" pitchFamily="18" charset="0"/>
              </a:rPr>
              <a:t>Главное—не заставлять ребенка выговаривать, а сделать так, чтобы ему было интересно и хотелось произнести те же самые слова, что и вы. </a:t>
            </a:r>
            <a:endParaRPr lang="ru-RU" sz="2000" dirty="0">
              <a:latin typeface="Times New Roman" pitchFamily="18" charset="0"/>
              <a:cs typeface="Times New Roman" pitchFamily="18" charset="0"/>
            </a:endParaRPr>
          </a:p>
        </p:txBody>
      </p:sp>
      <p:sp>
        <p:nvSpPr>
          <p:cNvPr id="6" name="TextBox 5"/>
          <p:cNvSpPr txBox="1"/>
          <p:nvPr/>
        </p:nvSpPr>
        <p:spPr>
          <a:xfrm>
            <a:off x="1928794" y="3929066"/>
            <a:ext cx="4857784" cy="1631216"/>
          </a:xfrm>
          <a:prstGeom prst="rect">
            <a:avLst/>
          </a:prstGeom>
          <a:noFill/>
        </p:spPr>
        <p:txBody>
          <a:bodyPr wrap="square" rtlCol="0">
            <a:spAutoFit/>
          </a:bodyPr>
          <a:lstStyle/>
          <a:p>
            <a:pPr indent="457200"/>
            <a:r>
              <a:rPr lang="ru-RU" altLang="ru-RU" sz="2000" dirty="0" smtClean="0">
                <a:latin typeface="Times New Roman" pitchFamily="18" charset="0"/>
                <a:cs typeface="Times New Roman" pitchFamily="18" charset="0"/>
              </a:rPr>
              <a:t>Для этого начните фразу скороговорки, а ребенок пусть закончит её. Постепенно, когда ребенок выучит слова, увеличивайте скорость произношения.</a:t>
            </a:r>
            <a:endParaRPr lang="ru-RU" sz="20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cer\Desktop\картинки для презент\ramka_2.png"/>
          <p:cNvPicPr>
            <a:picLocks noChangeAspect="1" noChangeArrowheads="1"/>
          </p:cNvPicPr>
          <p:nvPr/>
        </p:nvPicPr>
        <p:blipFill>
          <a:blip r:embed="rId2"/>
          <a:srcRect/>
          <a:stretch>
            <a:fillRect/>
          </a:stretch>
        </p:blipFill>
        <p:spPr bwMode="auto">
          <a:xfrm>
            <a:off x="-103188" y="-106363"/>
            <a:ext cx="9350376" cy="7070726"/>
          </a:xfrm>
          <a:prstGeom prst="rect">
            <a:avLst/>
          </a:prstGeom>
          <a:noFill/>
        </p:spPr>
      </p:pic>
      <p:pic>
        <p:nvPicPr>
          <p:cNvPr id="2051" name="Picture 3" descr="C:\Users\Acer\Desktop\картинки для презент\ramka_2.png"/>
          <p:cNvPicPr>
            <a:picLocks noChangeAspect="1" noChangeArrowheads="1"/>
          </p:cNvPicPr>
          <p:nvPr/>
        </p:nvPicPr>
        <p:blipFill>
          <a:blip r:embed="rId2"/>
          <a:srcRect/>
          <a:stretch>
            <a:fillRect/>
          </a:stretch>
        </p:blipFill>
        <p:spPr bwMode="auto">
          <a:xfrm>
            <a:off x="-103188" y="-106363"/>
            <a:ext cx="9350376" cy="7070726"/>
          </a:xfrm>
          <a:prstGeom prst="rect">
            <a:avLst/>
          </a:prstGeom>
          <a:noFill/>
        </p:spPr>
      </p:pic>
      <p:pic>
        <p:nvPicPr>
          <p:cNvPr id="2052" name="Picture 4" descr="C:\Users\Acer\Desktop\картинки для презент\ramka_2.png"/>
          <p:cNvPicPr>
            <a:picLocks noChangeAspect="1" noChangeArrowheads="1"/>
          </p:cNvPicPr>
          <p:nvPr/>
        </p:nvPicPr>
        <p:blipFill>
          <a:blip r:embed="rId2"/>
          <a:srcRect/>
          <a:stretch>
            <a:fillRect/>
          </a:stretch>
        </p:blipFill>
        <p:spPr bwMode="auto">
          <a:xfrm>
            <a:off x="-103188" y="-106363"/>
            <a:ext cx="9350376" cy="7070726"/>
          </a:xfrm>
          <a:prstGeom prst="rect">
            <a:avLst/>
          </a:prstGeom>
          <a:noFill/>
        </p:spPr>
      </p:pic>
      <p:sp>
        <p:nvSpPr>
          <p:cNvPr id="6" name="TextBox 5"/>
          <p:cNvSpPr txBox="1"/>
          <p:nvPr/>
        </p:nvSpPr>
        <p:spPr>
          <a:xfrm>
            <a:off x="1214414" y="1142984"/>
            <a:ext cx="6715172" cy="3785652"/>
          </a:xfrm>
          <a:prstGeom prst="rect">
            <a:avLst/>
          </a:prstGeom>
          <a:noFill/>
        </p:spPr>
        <p:txBody>
          <a:bodyPr wrap="square" rtlCol="0">
            <a:spAutoFit/>
          </a:bodyPr>
          <a:lstStyle/>
          <a:p>
            <a:r>
              <a:rPr lang="ru-RU" altLang="ru-RU" sz="2400" dirty="0" smtClean="0">
                <a:latin typeface="Times New Roman" pitchFamily="18" charset="0"/>
                <a:cs typeface="Times New Roman" pitchFamily="18" charset="0"/>
              </a:rPr>
              <a:t>Поскольку в возрасте от двух до трёх лет происходит значительный скачок в развитии речи (от 50 до 1200 слов), то целесообразно уделить этому особое внимание.</a:t>
            </a:r>
            <a:br>
              <a:rPr lang="ru-RU" altLang="ru-RU" sz="2400" dirty="0" smtClean="0">
                <a:latin typeface="Times New Roman" pitchFamily="18" charset="0"/>
                <a:cs typeface="Times New Roman" pitchFamily="18" charset="0"/>
              </a:rPr>
            </a:br>
            <a:r>
              <a:rPr lang="ru-RU" altLang="ru-RU" sz="2400" dirty="0" smtClean="0">
                <a:latin typeface="Times New Roman" pitchFamily="18" charset="0"/>
                <a:cs typeface="Times New Roman" pitchFamily="18" charset="0"/>
              </a:rPr>
              <a:t/>
            </a:r>
            <a:br>
              <a:rPr lang="ru-RU" altLang="ru-RU" sz="2400" dirty="0" smtClean="0">
                <a:latin typeface="Times New Roman" pitchFamily="18" charset="0"/>
                <a:cs typeface="Times New Roman" pitchFamily="18" charset="0"/>
              </a:rPr>
            </a:br>
            <a:r>
              <a:rPr lang="ru-RU" altLang="ru-RU" sz="2400" dirty="0" smtClean="0">
                <a:latin typeface="Times New Roman" pitchFamily="18" charset="0"/>
                <a:cs typeface="Times New Roman" pitchFamily="18" charset="0"/>
              </a:rPr>
              <a:t>Чтобы ребёнок мог свободно выражать</a:t>
            </a:r>
            <a:br>
              <a:rPr lang="ru-RU" altLang="ru-RU" sz="2400" dirty="0" smtClean="0">
                <a:latin typeface="Times New Roman" pitchFamily="18" charset="0"/>
                <a:cs typeface="Times New Roman" pitchFamily="18" charset="0"/>
              </a:rPr>
            </a:br>
            <a:r>
              <a:rPr lang="ru-RU" altLang="ru-RU" sz="2400" dirty="0" smtClean="0">
                <a:latin typeface="Times New Roman" pitchFamily="18" charset="0"/>
                <a:cs typeface="Times New Roman" pitchFamily="18" charset="0"/>
              </a:rPr>
              <a:t>свои мысли и желания, у него</a:t>
            </a:r>
            <a:br>
              <a:rPr lang="ru-RU" altLang="ru-RU" sz="2400" dirty="0" smtClean="0">
                <a:latin typeface="Times New Roman" pitchFamily="18" charset="0"/>
                <a:cs typeface="Times New Roman" pitchFamily="18" charset="0"/>
              </a:rPr>
            </a:br>
            <a:r>
              <a:rPr lang="ru-RU" altLang="ru-RU" sz="2400" dirty="0" smtClean="0">
                <a:latin typeface="Times New Roman" pitchFamily="18" charset="0"/>
                <a:cs typeface="Times New Roman" pitchFamily="18" charset="0"/>
              </a:rPr>
              <a:t>должен быть богатый словарный запас.</a:t>
            </a:r>
            <a:br>
              <a:rPr lang="ru-RU" altLang="ru-RU" sz="2400" dirty="0" smtClean="0">
                <a:latin typeface="Times New Roman" pitchFamily="18" charset="0"/>
                <a:cs typeface="Times New Roman" pitchFamily="18" charset="0"/>
              </a:rPr>
            </a:br>
            <a:r>
              <a:rPr lang="ru-RU" altLang="ru-RU" sz="2400" dirty="0" smtClean="0">
                <a:latin typeface="Times New Roman" pitchFamily="18" charset="0"/>
                <a:cs typeface="Times New Roman" pitchFamily="18" charset="0"/>
              </a:rPr>
              <a:t> </a:t>
            </a:r>
            <a:br>
              <a:rPr lang="ru-RU" altLang="ru-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
        <p:nvSpPr>
          <p:cNvPr id="7" name="TextBox 6"/>
          <p:cNvSpPr txBox="1"/>
          <p:nvPr/>
        </p:nvSpPr>
        <p:spPr>
          <a:xfrm>
            <a:off x="1785918" y="4643446"/>
            <a:ext cx="5500726" cy="1200329"/>
          </a:xfrm>
          <a:prstGeom prst="rect">
            <a:avLst/>
          </a:prstGeom>
          <a:noFill/>
        </p:spPr>
        <p:txBody>
          <a:bodyPr wrap="square" rtlCol="0">
            <a:spAutoFit/>
          </a:bodyPr>
          <a:lstStyle/>
          <a:p>
            <a:r>
              <a:rPr lang="ru-RU" altLang="ru-RU" sz="2400" b="1" dirty="0" smtClean="0">
                <a:latin typeface="Times New Roman" pitchFamily="18" charset="0"/>
                <a:cs typeface="Times New Roman" pitchFamily="18" charset="0"/>
              </a:rPr>
              <a:t>Поэтому приучите себя проговаривать все действия, которые вы совершаете с ребёнком.</a:t>
            </a:r>
            <a:endParaRPr lang="ru-RU"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Acer\Desktop\картинки для презент\ramka_2.png"/>
          <p:cNvPicPr>
            <a:picLocks noChangeAspect="1" noChangeArrowheads="1"/>
          </p:cNvPicPr>
          <p:nvPr/>
        </p:nvPicPr>
        <p:blipFill>
          <a:blip r:embed="rId2"/>
          <a:srcRect/>
          <a:stretch>
            <a:fillRect/>
          </a:stretch>
        </p:blipFill>
        <p:spPr bwMode="auto">
          <a:xfrm>
            <a:off x="-103188" y="-106363"/>
            <a:ext cx="9350376" cy="7070726"/>
          </a:xfrm>
          <a:prstGeom prst="rect">
            <a:avLst/>
          </a:prstGeom>
          <a:noFill/>
        </p:spPr>
      </p:pic>
      <p:sp>
        <p:nvSpPr>
          <p:cNvPr id="3" name="TextBox 2"/>
          <p:cNvSpPr txBox="1"/>
          <p:nvPr/>
        </p:nvSpPr>
        <p:spPr>
          <a:xfrm>
            <a:off x="1785918" y="857232"/>
            <a:ext cx="5643602" cy="5405855"/>
          </a:xfrm>
          <a:prstGeom prst="rect">
            <a:avLst/>
          </a:prstGeom>
          <a:noFill/>
        </p:spPr>
        <p:txBody>
          <a:bodyPr wrap="square" rtlCol="0">
            <a:spAutoFit/>
          </a:bodyPr>
          <a:lstStyle/>
          <a:p>
            <a:r>
              <a:rPr lang="ru-RU" altLang="ru-RU" sz="2800" dirty="0" smtClean="0">
                <a:latin typeface="Times New Roman" pitchFamily="18" charset="0"/>
                <a:cs typeface="Times New Roman" pitchFamily="18" charset="0"/>
              </a:rPr>
              <a:t>Течёт речка, печёт печка.</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У ежа—ежата, у ужа—ужата.</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У редьки и репки корни крепки.</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У четырёх черепашек по четыре </a:t>
            </a:r>
            <a:r>
              <a:rPr lang="ru-RU" altLang="ru-RU" sz="2800" dirty="0" err="1" smtClean="0">
                <a:latin typeface="Times New Roman" pitchFamily="18" charset="0"/>
                <a:cs typeface="Times New Roman" pitchFamily="18" charset="0"/>
              </a:rPr>
              <a:t>черепашонка</a:t>
            </a:r>
            <a:r>
              <a:rPr lang="ru-RU" altLang="ru-RU" sz="2800" dirty="0" smtClean="0">
                <a:latin typeface="Times New Roman" pitchFamily="18" charset="0"/>
                <a:cs typeface="Times New Roman" pitchFamily="18" charset="0"/>
              </a:rPr>
              <a:t>.</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На дворе трава, на траве дрова.</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Щиплет девочкам мороз ножки,</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ручки, ушки, щёчки, нос.</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От топота копыт пыль по полю летит.</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Шла Саша по шоссе и сосала сушку.</a:t>
            </a:r>
            <a:endParaRPr lang="ru-RU" sz="28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Acer\Desktop\картинки для презент\ramka_2.png"/>
          <p:cNvPicPr>
            <a:picLocks noChangeAspect="1" noChangeArrowheads="1"/>
          </p:cNvPicPr>
          <p:nvPr/>
        </p:nvPicPr>
        <p:blipFill>
          <a:blip r:embed="rId2"/>
          <a:srcRect/>
          <a:stretch>
            <a:fillRect/>
          </a:stretch>
        </p:blipFill>
        <p:spPr bwMode="auto">
          <a:xfrm>
            <a:off x="-103188" y="-106363"/>
            <a:ext cx="9350376" cy="7070726"/>
          </a:xfrm>
          <a:prstGeom prst="rect">
            <a:avLst/>
          </a:prstGeom>
          <a:noFill/>
        </p:spPr>
      </p:pic>
      <p:sp>
        <p:nvSpPr>
          <p:cNvPr id="3" name="TextBox 2"/>
          <p:cNvSpPr txBox="1"/>
          <p:nvPr/>
        </p:nvSpPr>
        <p:spPr>
          <a:xfrm>
            <a:off x="857224" y="1785926"/>
            <a:ext cx="7715304" cy="954107"/>
          </a:xfrm>
          <a:prstGeom prst="rect">
            <a:avLst/>
          </a:prstGeom>
          <a:noFill/>
        </p:spPr>
        <p:txBody>
          <a:bodyPr wrap="square" rtlCol="0">
            <a:spAutoFit/>
          </a:bodyPr>
          <a:lstStyle/>
          <a:p>
            <a:pPr algn="ctr"/>
            <a:r>
              <a:rPr lang="ru-RU" altLang="ru-RU" sz="2800" b="1" dirty="0" smtClean="0">
                <a:latin typeface="Times New Roman" pitchFamily="18" charset="0"/>
                <a:cs typeface="Times New Roman" pitchFamily="18" charset="0"/>
              </a:rPr>
              <a:t>Следите за Вашей речью.</a:t>
            </a:r>
          </a:p>
          <a:p>
            <a:pPr algn="ctr"/>
            <a:r>
              <a:rPr lang="ru-RU" altLang="ru-RU" sz="2800" b="1" dirty="0" smtClean="0">
                <a:latin typeface="Times New Roman" pitchFamily="18" charset="0"/>
                <a:cs typeface="Times New Roman" pitchFamily="18" charset="0"/>
              </a:rPr>
              <a:t>Она показатель того, что Вас наполняет!!!</a:t>
            </a:r>
            <a:endParaRPr lang="ru-RU" sz="2800" dirty="0">
              <a:latin typeface="Times New Roman" pitchFamily="18" charset="0"/>
              <a:cs typeface="Times New Roman" pitchFamily="18" charset="0"/>
            </a:endParaRPr>
          </a:p>
        </p:txBody>
      </p:sp>
      <p:sp>
        <p:nvSpPr>
          <p:cNvPr id="4" name="TextBox 3"/>
          <p:cNvSpPr txBox="1"/>
          <p:nvPr/>
        </p:nvSpPr>
        <p:spPr>
          <a:xfrm>
            <a:off x="2143108" y="3643314"/>
            <a:ext cx="4714908" cy="1077218"/>
          </a:xfrm>
          <a:prstGeom prst="rect">
            <a:avLst/>
          </a:prstGeom>
          <a:noFill/>
        </p:spPr>
        <p:txBody>
          <a:bodyPr wrap="square" rtlCol="0">
            <a:spAutoFit/>
          </a:bodyPr>
          <a:lstStyle/>
          <a:p>
            <a:pPr algn="ctr"/>
            <a:r>
              <a:rPr lang="ru-RU" altLang="ru-RU" sz="3200" b="1" dirty="0" smtClean="0">
                <a:latin typeface="Times New Roman" pitchFamily="18" charset="0"/>
                <a:cs typeface="Times New Roman" pitchFamily="18" charset="0"/>
              </a:rPr>
              <a:t>СПАСИБО</a:t>
            </a:r>
            <a:br>
              <a:rPr lang="ru-RU" altLang="ru-RU" sz="3200" b="1" dirty="0" smtClean="0">
                <a:latin typeface="Times New Roman" pitchFamily="18" charset="0"/>
                <a:cs typeface="Times New Roman" pitchFamily="18" charset="0"/>
              </a:rPr>
            </a:br>
            <a:r>
              <a:rPr lang="ru-RU" altLang="ru-RU" sz="3200" b="1" dirty="0" smtClean="0">
                <a:latin typeface="Times New Roman" pitchFamily="18" charset="0"/>
                <a:cs typeface="Times New Roman" pitchFamily="18" charset="0"/>
              </a:rPr>
              <a:t>ЗА ВНИМАНИЕ.</a:t>
            </a:r>
            <a:endParaRPr lang="ru-RU" sz="32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cer\Desktop\картинки для презент\ramka_2.png"/>
          <p:cNvPicPr>
            <a:picLocks noChangeAspect="1" noChangeArrowheads="1"/>
          </p:cNvPicPr>
          <p:nvPr/>
        </p:nvPicPr>
        <p:blipFill>
          <a:blip r:embed="rId2"/>
          <a:srcRect/>
          <a:stretch>
            <a:fillRect/>
          </a:stretch>
        </p:blipFill>
        <p:spPr bwMode="auto">
          <a:xfrm>
            <a:off x="-103188" y="-106363"/>
            <a:ext cx="9350376" cy="7070726"/>
          </a:xfrm>
          <a:prstGeom prst="rect">
            <a:avLst/>
          </a:prstGeom>
          <a:noFill/>
        </p:spPr>
      </p:pic>
      <p:sp>
        <p:nvSpPr>
          <p:cNvPr id="3" name="TextBox 2"/>
          <p:cNvSpPr txBox="1"/>
          <p:nvPr/>
        </p:nvSpPr>
        <p:spPr>
          <a:xfrm>
            <a:off x="1285852" y="1214422"/>
            <a:ext cx="6858048" cy="1815882"/>
          </a:xfrm>
          <a:prstGeom prst="rect">
            <a:avLst/>
          </a:prstGeom>
          <a:noFill/>
        </p:spPr>
        <p:txBody>
          <a:bodyPr wrap="square" rtlCol="0">
            <a:spAutoFit/>
          </a:bodyPr>
          <a:lstStyle/>
          <a:p>
            <a:r>
              <a:rPr lang="ru-RU" altLang="ru-RU" sz="2800" b="1" dirty="0" smtClean="0">
                <a:latin typeface="Times New Roman" pitchFamily="18" charset="0"/>
                <a:cs typeface="Times New Roman" pitchFamily="18" charset="0"/>
              </a:rPr>
              <a:t>Необходимо научить малыша правильному дыханию и развивать его артикуляционный аппарат.</a:t>
            </a: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
        <p:nvSpPr>
          <p:cNvPr id="4" name="TextBox 3"/>
          <p:cNvSpPr txBox="1"/>
          <p:nvPr/>
        </p:nvSpPr>
        <p:spPr>
          <a:xfrm>
            <a:off x="1928794" y="2786058"/>
            <a:ext cx="5786478" cy="2246769"/>
          </a:xfrm>
          <a:prstGeom prst="rect">
            <a:avLst/>
          </a:prstGeom>
          <a:noFill/>
        </p:spPr>
        <p:txBody>
          <a:bodyPr wrap="square" rtlCol="0">
            <a:spAutoFit/>
          </a:bodyPr>
          <a:lstStyle/>
          <a:p>
            <a:r>
              <a:rPr lang="ru-RU" altLang="ru-RU" sz="2800" dirty="0" smtClean="0">
                <a:latin typeface="Times New Roman" pitchFamily="18" charset="0"/>
                <a:cs typeface="Times New Roman" pitchFamily="18" charset="0"/>
              </a:rPr>
              <a:t>Для того, чтобы ребёнок мог легко говорить длинными сложными предложениями. Артикуляцию очень хорошо развивают скороговорки.</a:t>
            </a:r>
            <a:endParaRPr lang="ru-RU"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cer\Desktop\картинки для презент\ramka_2.png"/>
          <p:cNvPicPr>
            <a:picLocks noChangeAspect="1" noChangeArrowheads="1"/>
          </p:cNvPicPr>
          <p:nvPr/>
        </p:nvPicPr>
        <p:blipFill>
          <a:blip r:embed="rId2"/>
          <a:srcRect/>
          <a:stretch>
            <a:fillRect/>
          </a:stretch>
        </p:blipFill>
        <p:spPr bwMode="auto">
          <a:xfrm>
            <a:off x="-103188" y="-106363"/>
            <a:ext cx="9350376" cy="7070726"/>
          </a:xfrm>
          <a:prstGeom prst="rect">
            <a:avLst/>
          </a:prstGeom>
          <a:noFill/>
        </p:spPr>
      </p:pic>
      <p:sp>
        <p:nvSpPr>
          <p:cNvPr id="3" name="TextBox 2"/>
          <p:cNvSpPr txBox="1"/>
          <p:nvPr/>
        </p:nvSpPr>
        <p:spPr>
          <a:xfrm>
            <a:off x="928662" y="1714488"/>
            <a:ext cx="7500990" cy="3046988"/>
          </a:xfrm>
          <a:prstGeom prst="rect">
            <a:avLst/>
          </a:prstGeom>
          <a:noFill/>
        </p:spPr>
        <p:txBody>
          <a:bodyPr wrap="square" rtlCol="0">
            <a:spAutoFit/>
          </a:bodyPr>
          <a:lstStyle/>
          <a:p>
            <a:pPr indent="457200"/>
            <a:r>
              <a:rPr lang="ru-RU" altLang="ru-RU" sz="2400" dirty="0" smtClean="0">
                <a:latin typeface="Times New Roman" pitchFamily="18" charset="0"/>
                <a:cs typeface="Times New Roman" pitchFamily="18" charset="0"/>
              </a:rPr>
              <a:t/>
            </a:r>
            <a:br>
              <a:rPr lang="ru-RU" altLang="ru-RU" sz="2400" dirty="0" smtClean="0">
                <a:latin typeface="Times New Roman" pitchFamily="18" charset="0"/>
                <a:cs typeface="Times New Roman" pitchFamily="18" charset="0"/>
              </a:rPr>
            </a:br>
            <a:r>
              <a:rPr lang="ru-RU" altLang="ru-RU" sz="2400" dirty="0" smtClean="0">
                <a:latin typeface="Times New Roman" pitchFamily="18" charset="0"/>
                <a:cs typeface="Times New Roman" pitchFamily="18" charset="0"/>
              </a:rPr>
              <a:t>    Чтобы развить речь ребёнка многосторонне, нужен комплексный подход. Занимаясь с малышом, обращайте его внимание на качества, свойства того или иного предмета, используя в своей речи как можно больше прилагательных для описаний. </a:t>
            </a:r>
            <a:r>
              <a:rPr lang="ru-RU" altLang="ru-RU" sz="2400" b="1" dirty="0" smtClean="0">
                <a:latin typeface="Times New Roman" pitchFamily="18" charset="0"/>
                <a:cs typeface="Times New Roman" pitchFamily="18" charset="0"/>
              </a:rPr>
              <a:t>Обогащайте речь ребёнка синонимами, омонимами и т.д.</a:t>
            </a:r>
            <a:br>
              <a:rPr lang="ru-RU" altLang="ru-RU" sz="2400" b="1"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
        <p:nvSpPr>
          <p:cNvPr id="5" name="TextBox 4"/>
          <p:cNvSpPr txBox="1"/>
          <p:nvPr/>
        </p:nvSpPr>
        <p:spPr>
          <a:xfrm>
            <a:off x="1785918" y="4786322"/>
            <a:ext cx="6000792" cy="830997"/>
          </a:xfrm>
          <a:prstGeom prst="rect">
            <a:avLst/>
          </a:prstGeom>
          <a:noFill/>
        </p:spPr>
        <p:txBody>
          <a:bodyPr wrap="square" rtlCol="0">
            <a:spAutoFit/>
          </a:bodyPr>
          <a:lstStyle/>
          <a:p>
            <a:r>
              <a:rPr lang="ru-RU" altLang="ru-RU" sz="2400" b="1" dirty="0" smtClean="0">
                <a:latin typeface="Times New Roman" pitchFamily="18" charset="0"/>
                <a:cs typeface="Times New Roman" pitchFamily="18" charset="0"/>
              </a:rPr>
              <a:t>Постарайтесь сделать ваши занятия</a:t>
            </a:r>
            <a:br>
              <a:rPr lang="ru-RU" altLang="ru-RU" sz="2400" b="1" dirty="0" smtClean="0">
                <a:latin typeface="Times New Roman" pitchFamily="18" charset="0"/>
                <a:cs typeface="Times New Roman" pitchFamily="18" charset="0"/>
              </a:rPr>
            </a:br>
            <a:r>
              <a:rPr lang="ru-RU" altLang="ru-RU" sz="2400" b="1" dirty="0" smtClean="0">
                <a:latin typeface="Times New Roman" pitchFamily="18" charset="0"/>
                <a:cs typeface="Times New Roman" pitchFamily="18" charset="0"/>
              </a:rPr>
              <a:t>интересными и весёлыми!</a:t>
            </a:r>
            <a:endParaRPr lang="ru-RU" sz="2400" dirty="0"/>
          </a:p>
        </p:txBody>
      </p:sp>
      <p:sp>
        <p:nvSpPr>
          <p:cNvPr id="6" name="TextBox 5"/>
          <p:cNvSpPr txBox="1"/>
          <p:nvPr/>
        </p:nvSpPr>
        <p:spPr>
          <a:xfrm>
            <a:off x="857224" y="1000108"/>
            <a:ext cx="7715304" cy="1200329"/>
          </a:xfrm>
          <a:prstGeom prst="rect">
            <a:avLst/>
          </a:prstGeom>
          <a:noFill/>
        </p:spPr>
        <p:txBody>
          <a:bodyPr wrap="square" rtlCol="0">
            <a:spAutoFit/>
          </a:bodyPr>
          <a:lstStyle/>
          <a:p>
            <a:pPr indent="457200"/>
            <a:r>
              <a:rPr lang="ru-RU" altLang="ru-RU" sz="2400" dirty="0" smtClean="0">
                <a:latin typeface="Times New Roman" pitchFamily="18" charset="0"/>
                <a:cs typeface="Times New Roman" pitchFamily="18" charset="0"/>
              </a:rPr>
              <a:t>Кроме упражнений для дыхания и скороговорок нужно, проговаривая с ребёнком все действия, </a:t>
            </a:r>
            <a:r>
              <a:rPr lang="ru-RU" altLang="ru-RU" sz="2400" b="1" dirty="0" smtClean="0">
                <a:latin typeface="Times New Roman" pitchFamily="18" charset="0"/>
                <a:cs typeface="Times New Roman" pitchFamily="18" charset="0"/>
              </a:rPr>
              <a:t>следить за правильным произношением и ударением в словах.</a:t>
            </a:r>
            <a:endParaRPr lang="ru-RU"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cer\Desktop\картинки для презент\ramka_2.png"/>
          <p:cNvPicPr>
            <a:picLocks noChangeAspect="1" noChangeArrowheads="1"/>
          </p:cNvPicPr>
          <p:nvPr/>
        </p:nvPicPr>
        <p:blipFill>
          <a:blip r:embed="rId2"/>
          <a:srcRect/>
          <a:stretch>
            <a:fillRect/>
          </a:stretch>
        </p:blipFill>
        <p:spPr bwMode="auto">
          <a:xfrm>
            <a:off x="-103188" y="-106363"/>
            <a:ext cx="9350376" cy="7070726"/>
          </a:xfrm>
          <a:prstGeom prst="rect">
            <a:avLst/>
          </a:prstGeom>
          <a:noFill/>
        </p:spPr>
      </p:pic>
      <p:sp>
        <p:nvSpPr>
          <p:cNvPr id="3" name="TextBox 2"/>
          <p:cNvSpPr txBox="1"/>
          <p:nvPr/>
        </p:nvSpPr>
        <p:spPr>
          <a:xfrm>
            <a:off x="1000100" y="857232"/>
            <a:ext cx="7215238" cy="1015663"/>
          </a:xfrm>
          <a:prstGeom prst="rect">
            <a:avLst/>
          </a:prstGeom>
          <a:noFill/>
        </p:spPr>
        <p:txBody>
          <a:bodyPr wrap="square" rtlCol="0">
            <a:spAutoFit/>
          </a:bodyPr>
          <a:lstStyle/>
          <a:p>
            <a:pPr indent="457200"/>
            <a:r>
              <a:rPr lang="ru-RU" altLang="ru-RU" sz="2000" b="1" dirty="0" smtClean="0">
                <a:latin typeface="Times New Roman" pitchFamily="18" charset="0"/>
                <a:cs typeface="Times New Roman" pitchFamily="18" charset="0"/>
              </a:rPr>
              <a:t>Поскольку при грамотном дыхании мы произносим все слова на выдохе, существует множество игр на тренировку именно этой фазы дыхания.</a:t>
            </a:r>
            <a:endParaRPr lang="ru-RU" sz="2000" b="1" dirty="0">
              <a:latin typeface="Times New Roman" pitchFamily="18" charset="0"/>
              <a:cs typeface="Times New Roman" pitchFamily="18" charset="0"/>
            </a:endParaRPr>
          </a:p>
        </p:txBody>
      </p:sp>
      <p:sp>
        <p:nvSpPr>
          <p:cNvPr id="4" name="TextBox 3"/>
          <p:cNvSpPr txBox="1"/>
          <p:nvPr/>
        </p:nvSpPr>
        <p:spPr>
          <a:xfrm>
            <a:off x="1857356" y="1785926"/>
            <a:ext cx="6143668" cy="523220"/>
          </a:xfrm>
          <a:prstGeom prst="rect">
            <a:avLst/>
          </a:prstGeom>
          <a:noFill/>
        </p:spPr>
        <p:txBody>
          <a:bodyPr wrap="square" rtlCol="0">
            <a:spAutoFit/>
          </a:bodyPr>
          <a:lstStyle/>
          <a:p>
            <a:pPr algn="ctr"/>
            <a:r>
              <a:rPr lang="ru-RU" altLang="ru-RU" sz="2800" b="1" u="sng" dirty="0" smtClean="0">
                <a:latin typeface="Times New Roman" pitchFamily="18" charset="0"/>
                <a:cs typeface="Times New Roman" pitchFamily="18" charset="0"/>
              </a:rPr>
              <a:t>ДУДОЧКИ И СВИСТУЛЬКИ.</a:t>
            </a:r>
            <a:endParaRPr lang="ru-RU" sz="2800" dirty="0">
              <a:latin typeface="Times New Roman" pitchFamily="18" charset="0"/>
              <a:cs typeface="Times New Roman" pitchFamily="18" charset="0"/>
            </a:endParaRPr>
          </a:p>
        </p:txBody>
      </p:sp>
      <p:sp>
        <p:nvSpPr>
          <p:cNvPr id="5" name="TextBox 4"/>
          <p:cNvSpPr txBox="1"/>
          <p:nvPr/>
        </p:nvSpPr>
        <p:spPr>
          <a:xfrm>
            <a:off x="1071538" y="2214554"/>
            <a:ext cx="7429552" cy="2308324"/>
          </a:xfrm>
          <a:prstGeom prst="rect">
            <a:avLst/>
          </a:prstGeom>
          <a:noFill/>
        </p:spPr>
        <p:txBody>
          <a:bodyPr wrap="square" rtlCol="0">
            <a:spAutoFit/>
          </a:bodyPr>
          <a:lstStyle/>
          <a:p>
            <a:pPr indent="457200"/>
            <a:r>
              <a:rPr lang="ru-RU" altLang="ru-RU" sz="2400" dirty="0" smtClean="0">
                <a:latin typeface="Times New Roman" pitchFamily="18" charset="0"/>
                <a:cs typeface="Times New Roman" pitchFamily="18" charset="0"/>
              </a:rPr>
              <a:t>Выбирайте свистульки, которые нравятся ребёнку внешне, удобны для его рук и с негромким свистом. Дудочка усложняет задачу и одновременно с этим делает её более интересной и занимательной.</a:t>
            </a:r>
            <a:br>
              <a:rPr lang="ru-RU" altLang="ru-RU" sz="2400" dirty="0" smtClean="0">
                <a:latin typeface="Times New Roman" pitchFamily="18" charset="0"/>
                <a:cs typeface="Times New Roman" pitchFamily="18" charset="0"/>
              </a:rPr>
            </a:br>
            <a:r>
              <a:rPr lang="ru-RU" altLang="ru-RU" sz="2400" dirty="0" smtClean="0">
                <a:latin typeface="Times New Roman" pitchFamily="18" charset="0"/>
                <a:cs typeface="Times New Roman" pitchFamily="18" charset="0"/>
              </a:rPr>
              <a:t>Ведь дудочка, обладая мелодичным звучанием, </a:t>
            </a:r>
            <a:br>
              <a:rPr lang="ru-RU" altLang="ru-RU" sz="2400" dirty="0" smtClean="0">
                <a:latin typeface="Times New Roman" pitchFamily="18" charset="0"/>
                <a:cs typeface="Times New Roman" pitchFamily="18" charset="0"/>
              </a:rPr>
            </a:br>
            <a:r>
              <a:rPr lang="ru-RU" altLang="ru-RU" sz="2400" dirty="0" smtClean="0">
                <a:latin typeface="Times New Roman" pitchFamily="18" charset="0"/>
                <a:cs typeface="Times New Roman" pitchFamily="18" charset="0"/>
              </a:rPr>
              <a:t>позволяет получать разные звуки.</a:t>
            </a:r>
            <a:endParaRPr lang="ru-RU" sz="2400" dirty="0">
              <a:latin typeface="Times New Roman" pitchFamily="18" charset="0"/>
              <a:cs typeface="Times New Roman" pitchFamily="18" charset="0"/>
            </a:endParaRPr>
          </a:p>
        </p:txBody>
      </p:sp>
      <p:sp>
        <p:nvSpPr>
          <p:cNvPr id="6" name="TextBox 5"/>
          <p:cNvSpPr txBox="1"/>
          <p:nvPr/>
        </p:nvSpPr>
        <p:spPr>
          <a:xfrm>
            <a:off x="2643174" y="4714884"/>
            <a:ext cx="4071966" cy="523220"/>
          </a:xfrm>
          <a:prstGeom prst="rect">
            <a:avLst/>
          </a:prstGeom>
          <a:noFill/>
        </p:spPr>
        <p:txBody>
          <a:bodyPr wrap="square" rtlCol="0">
            <a:spAutoFit/>
          </a:bodyPr>
          <a:lstStyle/>
          <a:p>
            <a:pPr algn="ctr"/>
            <a:r>
              <a:rPr lang="ru-RU" altLang="ru-RU" sz="2800" b="1" u="sng" dirty="0" smtClean="0">
                <a:latin typeface="Times New Roman" pitchFamily="18" charset="0"/>
                <a:cs typeface="Times New Roman" pitchFamily="18" charset="0"/>
              </a:rPr>
              <a:t>МЫЛЬНЫЕ ПУЗЫРИ.</a:t>
            </a:r>
            <a:endParaRPr lang="ru-RU" sz="2800" dirty="0">
              <a:latin typeface="Times New Roman" pitchFamily="18" charset="0"/>
              <a:cs typeface="Times New Roman" pitchFamily="18" charset="0"/>
            </a:endParaRP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cer\Desktop\картинки для презент\ramka_2.png"/>
          <p:cNvPicPr>
            <a:picLocks noChangeAspect="1" noChangeArrowheads="1"/>
          </p:cNvPicPr>
          <p:nvPr/>
        </p:nvPicPr>
        <p:blipFill>
          <a:blip r:embed="rId2"/>
          <a:srcRect/>
          <a:stretch>
            <a:fillRect/>
          </a:stretch>
        </p:blipFill>
        <p:spPr bwMode="auto">
          <a:xfrm>
            <a:off x="-103188" y="-106363"/>
            <a:ext cx="9350376" cy="7070726"/>
          </a:xfrm>
          <a:prstGeom prst="rect">
            <a:avLst/>
          </a:prstGeom>
          <a:noFill/>
        </p:spPr>
      </p:pic>
      <p:sp>
        <p:nvSpPr>
          <p:cNvPr id="3" name="TextBox 2"/>
          <p:cNvSpPr txBox="1"/>
          <p:nvPr/>
        </p:nvSpPr>
        <p:spPr>
          <a:xfrm>
            <a:off x="2786050" y="928670"/>
            <a:ext cx="4643470" cy="523220"/>
          </a:xfrm>
          <a:prstGeom prst="rect">
            <a:avLst/>
          </a:prstGeom>
          <a:noFill/>
        </p:spPr>
        <p:txBody>
          <a:bodyPr wrap="square" rtlCol="0">
            <a:spAutoFit/>
          </a:bodyPr>
          <a:lstStyle/>
          <a:p>
            <a:pPr algn="ctr"/>
            <a:r>
              <a:rPr lang="ru-RU" altLang="ru-RU" sz="2800" b="1" u="sng" dirty="0" smtClean="0">
                <a:latin typeface="Times New Roman" pitchFamily="18" charset="0"/>
                <a:cs typeface="Times New Roman" pitchFamily="18" charset="0"/>
              </a:rPr>
              <a:t>КТО ДОЛЬШЕ?</a:t>
            </a:r>
            <a:endParaRPr lang="ru-RU" sz="2800" dirty="0">
              <a:latin typeface="Times New Roman" pitchFamily="18" charset="0"/>
              <a:cs typeface="Times New Roman" pitchFamily="18" charset="0"/>
            </a:endParaRPr>
          </a:p>
        </p:txBody>
      </p:sp>
      <p:sp>
        <p:nvSpPr>
          <p:cNvPr id="4" name="TextBox 3"/>
          <p:cNvSpPr txBox="1"/>
          <p:nvPr/>
        </p:nvSpPr>
        <p:spPr>
          <a:xfrm>
            <a:off x="1214414" y="1500174"/>
            <a:ext cx="7143800" cy="3416320"/>
          </a:xfrm>
          <a:prstGeom prst="rect">
            <a:avLst/>
          </a:prstGeom>
          <a:noFill/>
        </p:spPr>
        <p:txBody>
          <a:bodyPr wrap="square" rtlCol="0">
            <a:spAutoFit/>
          </a:bodyPr>
          <a:lstStyle/>
          <a:p>
            <a:r>
              <a:rPr lang="ru-RU" altLang="ru-RU" sz="2800" dirty="0" smtClean="0">
                <a:latin typeface="Times New Roman" pitchFamily="18" charset="0"/>
                <a:cs typeface="Times New Roman" pitchFamily="18" charset="0"/>
              </a:rPr>
              <a:t>В этой игре очень простые правила. Например, кто дольше протянет </a:t>
            </a:r>
            <a:r>
              <a:rPr lang="ru-RU" altLang="ru-RU" sz="2800" dirty="0" smtClean="0">
                <a:latin typeface="Times New Roman" pitchFamily="18" charset="0"/>
                <a:cs typeface="Times New Roman" pitchFamily="18" charset="0"/>
              </a:rPr>
              <a:t>звук</a:t>
            </a:r>
          </a:p>
          <a:p>
            <a:r>
              <a:rPr lang="ru-RU" altLang="ru-RU" sz="2800" dirty="0" smtClean="0">
                <a:latin typeface="Times New Roman" pitchFamily="18" charset="0"/>
                <a:cs typeface="Times New Roman" pitchFamily="18" charset="0"/>
              </a:rPr>
              <a:t> </a:t>
            </a:r>
            <a:r>
              <a:rPr lang="ru-RU" altLang="ru-RU" sz="2800" dirty="0" smtClean="0">
                <a:latin typeface="Times New Roman" pitchFamily="18" charset="0"/>
                <a:cs typeface="Times New Roman" pitchFamily="18" charset="0"/>
              </a:rPr>
              <a:t>                </a:t>
            </a:r>
            <a:r>
              <a:rPr lang="ru-RU" altLang="ru-RU" sz="2800" dirty="0" smtClean="0">
                <a:latin typeface="Times New Roman" pitchFamily="18" charset="0"/>
                <a:cs typeface="Times New Roman" pitchFamily="18" charset="0"/>
              </a:rPr>
              <a:t>    </a:t>
            </a:r>
            <a:r>
              <a:rPr lang="ru-RU" altLang="ru-RU" sz="4800" b="1" dirty="0" smtClean="0">
                <a:latin typeface="Times New Roman" pitchFamily="18" charset="0"/>
                <a:cs typeface="Times New Roman" pitchFamily="18" charset="0"/>
              </a:rPr>
              <a:t>«</a:t>
            </a:r>
            <a:r>
              <a:rPr lang="ru-RU" altLang="ru-RU" sz="4800" b="1" dirty="0" smtClean="0">
                <a:latin typeface="Times New Roman" pitchFamily="18" charset="0"/>
                <a:cs typeface="Times New Roman" pitchFamily="18" charset="0"/>
              </a:rPr>
              <a:t>а»   </a:t>
            </a:r>
            <a:r>
              <a:rPr lang="ru-RU" altLang="ru-RU" sz="4800" dirty="0" smtClean="0">
                <a:latin typeface="Times New Roman" pitchFamily="18" charset="0"/>
                <a:cs typeface="Times New Roman" pitchFamily="18" charset="0"/>
              </a:rPr>
              <a:t>или</a:t>
            </a:r>
            <a:r>
              <a:rPr lang="ru-RU" altLang="ru-RU" sz="4800" b="1" dirty="0" smtClean="0">
                <a:latin typeface="Times New Roman" pitchFamily="18" charset="0"/>
                <a:cs typeface="Times New Roman" pitchFamily="18" charset="0"/>
              </a:rPr>
              <a:t>    «</a:t>
            </a:r>
            <a:r>
              <a:rPr lang="ru-RU" altLang="ru-RU" sz="4800" b="1" dirty="0" smtClean="0">
                <a:latin typeface="Times New Roman" pitchFamily="18" charset="0"/>
                <a:cs typeface="Times New Roman" pitchFamily="18" charset="0"/>
              </a:rPr>
              <a:t>у» </a:t>
            </a:r>
            <a:endParaRPr lang="ru-RU" altLang="ru-RU" sz="4800" b="1" dirty="0" smtClean="0">
              <a:latin typeface="Times New Roman" pitchFamily="18" charset="0"/>
              <a:cs typeface="Times New Roman" pitchFamily="18" charset="0"/>
            </a:endParaRPr>
          </a:p>
          <a:p>
            <a:r>
              <a:rPr lang="ru-RU" altLang="ru-RU" sz="2800" dirty="0" smtClean="0">
                <a:latin typeface="Times New Roman" pitchFamily="18" charset="0"/>
                <a:cs typeface="Times New Roman" pitchFamily="18" charset="0"/>
              </a:rPr>
              <a:t>или </a:t>
            </a:r>
            <a:r>
              <a:rPr lang="ru-RU" altLang="ru-RU" sz="2800" dirty="0" smtClean="0">
                <a:latin typeface="Times New Roman" pitchFamily="18" charset="0"/>
                <a:cs typeface="Times New Roman" pitchFamily="18" charset="0"/>
              </a:rPr>
              <a:t>любой другой гласный. Тянуть можно и некоторые согласные. Все дети любят играть в эту </a:t>
            </a:r>
            <a:r>
              <a:rPr lang="ru-RU" altLang="ru-RU" sz="2800" dirty="0" smtClean="0">
                <a:latin typeface="Times New Roman" pitchFamily="18" charset="0"/>
                <a:cs typeface="Times New Roman" pitchFamily="18" charset="0"/>
              </a:rPr>
              <a:t>игру вместе </a:t>
            </a:r>
            <a:r>
              <a:rPr lang="ru-RU" altLang="ru-RU" sz="2800" dirty="0" smtClean="0">
                <a:latin typeface="Times New Roman" pitchFamily="18" charset="0"/>
                <a:cs typeface="Times New Roman" pitchFamily="18" charset="0"/>
              </a:rPr>
              <a:t>с родителями.</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Осталось </a:t>
            </a:r>
            <a:r>
              <a:rPr lang="ru-RU" altLang="ru-RU" sz="2800" dirty="0" smtClean="0">
                <a:latin typeface="Times New Roman" pitchFamily="18" charset="0"/>
                <a:cs typeface="Times New Roman" pitchFamily="18" charset="0"/>
              </a:rPr>
              <a:t>только набрать воздуха.</a:t>
            </a:r>
            <a:endParaRPr lang="ru-RU" sz="28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cer\Desktop\картинки для презент\ramka_2.png"/>
          <p:cNvPicPr>
            <a:picLocks noChangeAspect="1" noChangeArrowheads="1"/>
          </p:cNvPicPr>
          <p:nvPr/>
        </p:nvPicPr>
        <p:blipFill>
          <a:blip r:embed="rId2"/>
          <a:srcRect/>
          <a:stretch>
            <a:fillRect/>
          </a:stretch>
        </p:blipFill>
        <p:spPr bwMode="auto">
          <a:xfrm>
            <a:off x="-103188" y="-106363"/>
            <a:ext cx="9350376" cy="7070726"/>
          </a:xfrm>
          <a:prstGeom prst="rect">
            <a:avLst/>
          </a:prstGeom>
          <a:noFill/>
        </p:spPr>
      </p:pic>
      <p:sp>
        <p:nvSpPr>
          <p:cNvPr id="3" name="TextBox 2"/>
          <p:cNvSpPr txBox="1"/>
          <p:nvPr/>
        </p:nvSpPr>
        <p:spPr>
          <a:xfrm>
            <a:off x="2000232" y="928670"/>
            <a:ext cx="5572164" cy="523220"/>
          </a:xfrm>
          <a:prstGeom prst="rect">
            <a:avLst/>
          </a:prstGeom>
          <a:noFill/>
        </p:spPr>
        <p:txBody>
          <a:bodyPr wrap="square" rtlCol="0">
            <a:spAutoFit/>
          </a:bodyPr>
          <a:lstStyle/>
          <a:p>
            <a:pPr algn="ctr"/>
            <a:r>
              <a:rPr lang="ru-RU" altLang="ru-RU" sz="2800" b="1" u="sng" dirty="0" smtClean="0">
                <a:latin typeface="Times New Roman" pitchFamily="18" charset="0"/>
                <a:cs typeface="Times New Roman" pitchFamily="18" charset="0"/>
              </a:rPr>
              <a:t>ПОВТОРЯЙ ЗА МНОЙ.</a:t>
            </a:r>
            <a:endParaRPr lang="ru-RU" sz="2800" dirty="0">
              <a:latin typeface="Times New Roman" pitchFamily="18" charset="0"/>
              <a:cs typeface="Times New Roman" pitchFamily="18" charset="0"/>
            </a:endParaRPr>
          </a:p>
        </p:txBody>
      </p:sp>
      <p:sp>
        <p:nvSpPr>
          <p:cNvPr id="4" name="TextBox 3"/>
          <p:cNvSpPr txBox="1"/>
          <p:nvPr/>
        </p:nvSpPr>
        <p:spPr>
          <a:xfrm>
            <a:off x="928662" y="1500174"/>
            <a:ext cx="7643866" cy="1569660"/>
          </a:xfrm>
          <a:prstGeom prst="rect">
            <a:avLst/>
          </a:prstGeom>
          <a:noFill/>
        </p:spPr>
        <p:txBody>
          <a:bodyPr wrap="square" rtlCol="0">
            <a:spAutoFit/>
          </a:bodyPr>
          <a:lstStyle/>
          <a:p>
            <a:pPr indent="457200"/>
            <a:r>
              <a:rPr lang="ru-RU" altLang="ru-RU" sz="2400" dirty="0" smtClean="0">
                <a:latin typeface="Times New Roman" pitchFamily="18" charset="0"/>
                <a:cs typeface="Times New Roman" pitchFamily="18" charset="0"/>
              </a:rPr>
              <a:t>Формирует навыки правильного произношения, развивает артикуляционный аппарат.</a:t>
            </a:r>
            <a:br>
              <a:rPr lang="ru-RU" altLang="ru-RU" sz="2400" dirty="0" smtClean="0">
                <a:latin typeface="Times New Roman" pitchFamily="18" charset="0"/>
                <a:cs typeface="Times New Roman" pitchFamily="18" charset="0"/>
              </a:rPr>
            </a:br>
            <a:r>
              <a:rPr lang="ru-RU" altLang="ru-RU" sz="2400" dirty="0" smtClean="0">
                <a:latin typeface="Times New Roman" pitchFamily="18" charset="0"/>
                <a:cs typeface="Times New Roman" pitchFamily="18" charset="0"/>
              </a:rPr>
              <a:t>Читайте ребёнку короткие рифмовки и просите повторять за вами последний слог.</a:t>
            </a:r>
            <a:endParaRPr lang="ru-RU" sz="2400" dirty="0">
              <a:latin typeface="Times New Roman" pitchFamily="18" charset="0"/>
              <a:cs typeface="Times New Roman" pitchFamily="18" charset="0"/>
            </a:endParaRPr>
          </a:p>
        </p:txBody>
      </p:sp>
      <p:sp>
        <p:nvSpPr>
          <p:cNvPr id="5" name="TextBox 4"/>
          <p:cNvSpPr txBox="1"/>
          <p:nvPr/>
        </p:nvSpPr>
        <p:spPr>
          <a:xfrm>
            <a:off x="1571604" y="3143248"/>
            <a:ext cx="6715172" cy="1107996"/>
          </a:xfrm>
          <a:prstGeom prst="rect">
            <a:avLst/>
          </a:prstGeom>
          <a:noFill/>
        </p:spPr>
        <p:txBody>
          <a:bodyPr wrap="square" rtlCol="0">
            <a:spAutoFit/>
          </a:bodyPr>
          <a:lstStyle/>
          <a:p>
            <a:r>
              <a:rPr lang="ru-RU" altLang="ru-RU" sz="2400" i="1" dirty="0" smtClean="0">
                <a:latin typeface="Times New Roman" pitchFamily="18" charset="0"/>
                <a:cs typeface="Times New Roman" pitchFamily="18" charset="0"/>
              </a:rPr>
              <a:t>Прибежала детвора—</a:t>
            </a:r>
            <a:r>
              <a:rPr lang="ru-RU" altLang="ru-RU" sz="2400" i="1" dirty="0" err="1" smtClean="0">
                <a:latin typeface="Times New Roman" pitchFamily="18" charset="0"/>
                <a:cs typeface="Times New Roman" pitchFamily="18" charset="0"/>
              </a:rPr>
              <a:t>ра-ра-ра</a:t>
            </a:r>
            <a:r>
              <a:rPr lang="ru-RU" altLang="ru-RU" sz="2400" i="1" dirty="0" smtClean="0">
                <a:latin typeface="Times New Roman" pitchFamily="18" charset="0"/>
                <a:cs typeface="Times New Roman" pitchFamily="18" charset="0"/>
              </a:rPr>
              <a:t>, </a:t>
            </a:r>
            <a:r>
              <a:rPr lang="ru-RU" altLang="ru-RU" sz="2400" i="1" dirty="0" err="1" smtClean="0">
                <a:latin typeface="Times New Roman" pitchFamily="18" charset="0"/>
                <a:cs typeface="Times New Roman" pitchFamily="18" charset="0"/>
              </a:rPr>
              <a:t>ра-ра-ра</a:t>
            </a:r>
            <a:r>
              <a:rPr lang="ru-RU" altLang="ru-RU" sz="2400" i="1" dirty="0" smtClean="0">
                <a:latin typeface="Times New Roman" pitchFamily="18" charset="0"/>
                <a:cs typeface="Times New Roman" pitchFamily="18" charset="0"/>
              </a:rPr>
              <a:t>.</a:t>
            </a:r>
            <a:br>
              <a:rPr lang="ru-RU" altLang="ru-RU" sz="2400" i="1" dirty="0" smtClean="0">
                <a:latin typeface="Times New Roman" pitchFamily="18" charset="0"/>
                <a:cs typeface="Times New Roman" pitchFamily="18" charset="0"/>
              </a:rPr>
            </a:br>
            <a:r>
              <a:rPr lang="ru-RU" altLang="ru-RU" sz="2400" i="1" dirty="0" smtClean="0">
                <a:latin typeface="Times New Roman" pitchFamily="18" charset="0"/>
                <a:cs typeface="Times New Roman" pitchFamily="18" charset="0"/>
              </a:rPr>
              <a:t>Ногу выше, шаг смелей—лей-лей-лей, лей-лей-лей.</a:t>
            </a:r>
            <a:r>
              <a:rPr lang="ru-RU" altLang="ru-RU" i="1" dirty="0" smtClean="0">
                <a:latin typeface="Comic Sans MS" pitchFamily="66" charset="0"/>
              </a:rPr>
              <a:t/>
            </a:r>
            <a:br>
              <a:rPr lang="ru-RU" altLang="ru-RU" i="1" dirty="0" smtClean="0">
                <a:latin typeface="Comic Sans MS" pitchFamily="66" charset="0"/>
              </a:rPr>
            </a:br>
            <a:endParaRPr lang="ru-RU" dirty="0"/>
          </a:p>
        </p:txBody>
      </p:sp>
      <p:sp>
        <p:nvSpPr>
          <p:cNvPr id="6" name="TextBox 5"/>
          <p:cNvSpPr txBox="1"/>
          <p:nvPr/>
        </p:nvSpPr>
        <p:spPr>
          <a:xfrm>
            <a:off x="1928794" y="3929066"/>
            <a:ext cx="3714776" cy="830997"/>
          </a:xfrm>
          <a:prstGeom prst="rect">
            <a:avLst/>
          </a:prstGeom>
          <a:noFill/>
        </p:spPr>
        <p:txBody>
          <a:bodyPr wrap="square" rtlCol="0">
            <a:spAutoFit/>
          </a:bodyPr>
          <a:lstStyle/>
          <a:p>
            <a:r>
              <a:rPr lang="ru-RU" altLang="ru-RU" sz="2400" i="1" dirty="0" smtClean="0">
                <a:latin typeface="Times New Roman" pitchFamily="18" charset="0"/>
                <a:cs typeface="Times New Roman" pitchFamily="18" charset="0"/>
              </a:rPr>
              <a:t>Мы увидим листопад—</a:t>
            </a:r>
            <a:r>
              <a:rPr lang="ru-RU" altLang="ru-RU" sz="2400" i="1" dirty="0" err="1" smtClean="0">
                <a:latin typeface="Times New Roman" pitchFamily="18" charset="0"/>
                <a:cs typeface="Times New Roman" pitchFamily="18" charset="0"/>
              </a:rPr>
              <a:t>пад-пад-пад</a:t>
            </a:r>
            <a:r>
              <a:rPr lang="ru-RU" altLang="ru-RU" sz="2400" i="1" dirty="0" smtClean="0">
                <a:latin typeface="Times New Roman" pitchFamily="18" charset="0"/>
                <a:cs typeface="Times New Roman" pitchFamily="18" charset="0"/>
              </a:rPr>
              <a:t>, </a:t>
            </a:r>
            <a:r>
              <a:rPr lang="ru-RU" altLang="ru-RU" sz="2400" i="1" dirty="0" err="1" smtClean="0">
                <a:latin typeface="Times New Roman" pitchFamily="18" charset="0"/>
                <a:cs typeface="Times New Roman" pitchFamily="18" charset="0"/>
              </a:rPr>
              <a:t>пад-пад-пад</a:t>
            </a:r>
            <a:r>
              <a:rPr lang="ru-RU" altLang="ru-RU" sz="2400" i="1"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
        <p:nvSpPr>
          <p:cNvPr id="7" name="TextBox 6"/>
          <p:cNvSpPr txBox="1"/>
          <p:nvPr/>
        </p:nvSpPr>
        <p:spPr>
          <a:xfrm>
            <a:off x="3071802" y="4714884"/>
            <a:ext cx="3857652" cy="1200329"/>
          </a:xfrm>
          <a:prstGeom prst="rect">
            <a:avLst/>
          </a:prstGeom>
          <a:noFill/>
        </p:spPr>
        <p:txBody>
          <a:bodyPr wrap="square" rtlCol="0">
            <a:spAutoFit/>
          </a:bodyPr>
          <a:lstStyle/>
          <a:p>
            <a:r>
              <a:rPr lang="ru-RU" altLang="ru-RU" sz="2400" i="1" dirty="0" smtClean="0">
                <a:latin typeface="Times New Roman" pitchFamily="18" charset="0"/>
                <a:cs typeface="Times New Roman" pitchFamily="18" charset="0"/>
              </a:rPr>
              <a:t>Милый зайчик не скучай—</a:t>
            </a:r>
            <a:br>
              <a:rPr lang="ru-RU" altLang="ru-RU" sz="2400" i="1" dirty="0" smtClean="0">
                <a:latin typeface="Times New Roman" pitchFamily="18" charset="0"/>
                <a:cs typeface="Times New Roman" pitchFamily="18" charset="0"/>
              </a:rPr>
            </a:br>
            <a:r>
              <a:rPr lang="ru-RU" altLang="ru-RU" sz="2400" i="1" dirty="0" smtClean="0">
                <a:latin typeface="Times New Roman" pitchFamily="18" charset="0"/>
                <a:cs typeface="Times New Roman" pitchFamily="18" charset="0"/>
              </a:rPr>
              <a:t>чай-чай-чай, </a:t>
            </a:r>
            <a:br>
              <a:rPr lang="ru-RU" altLang="ru-RU" sz="2400" i="1" dirty="0" smtClean="0">
                <a:latin typeface="Times New Roman" pitchFamily="18" charset="0"/>
                <a:cs typeface="Times New Roman" pitchFamily="18" charset="0"/>
              </a:rPr>
            </a:br>
            <a:r>
              <a:rPr lang="ru-RU" altLang="ru-RU" sz="2400" i="1" dirty="0" smtClean="0">
                <a:latin typeface="Times New Roman" pitchFamily="18" charset="0"/>
                <a:cs typeface="Times New Roman" pitchFamily="18" charset="0"/>
              </a:rPr>
              <a:t>чай-чай-чай.</a:t>
            </a:r>
            <a:endParaRPr lang="ru-RU" sz="24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cer\Desktop\картинки для презент\ramka_2.png"/>
          <p:cNvPicPr>
            <a:picLocks noChangeAspect="1" noChangeArrowheads="1"/>
          </p:cNvPicPr>
          <p:nvPr/>
        </p:nvPicPr>
        <p:blipFill>
          <a:blip r:embed="rId2"/>
          <a:srcRect/>
          <a:stretch>
            <a:fillRect/>
          </a:stretch>
        </p:blipFill>
        <p:spPr bwMode="auto">
          <a:xfrm>
            <a:off x="-103188" y="-106363"/>
            <a:ext cx="9350376" cy="7070726"/>
          </a:xfrm>
          <a:prstGeom prst="rect">
            <a:avLst/>
          </a:prstGeom>
          <a:noFill/>
        </p:spPr>
      </p:pic>
      <p:sp>
        <p:nvSpPr>
          <p:cNvPr id="3" name="TextBox 2"/>
          <p:cNvSpPr txBox="1"/>
          <p:nvPr/>
        </p:nvSpPr>
        <p:spPr>
          <a:xfrm>
            <a:off x="2786050" y="857232"/>
            <a:ext cx="4714908" cy="523220"/>
          </a:xfrm>
          <a:prstGeom prst="rect">
            <a:avLst/>
          </a:prstGeom>
          <a:noFill/>
        </p:spPr>
        <p:txBody>
          <a:bodyPr wrap="square" rtlCol="0">
            <a:spAutoFit/>
          </a:bodyPr>
          <a:lstStyle/>
          <a:p>
            <a:pPr algn="ctr"/>
            <a:r>
              <a:rPr lang="ru-RU" altLang="ru-RU" sz="2800" b="1" u="sng" dirty="0" smtClean="0">
                <a:latin typeface="Times New Roman" pitchFamily="18" charset="0"/>
                <a:cs typeface="Times New Roman" pitchFamily="18" charset="0"/>
              </a:rPr>
              <a:t>ПРОВОДИ МИШКУ.</a:t>
            </a:r>
            <a:endParaRPr lang="ru-RU" sz="2800" dirty="0">
              <a:latin typeface="Times New Roman" pitchFamily="18" charset="0"/>
              <a:cs typeface="Times New Roman" pitchFamily="18" charset="0"/>
            </a:endParaRPr>
          </a:p>
        </p:txBody>
      </p:sp>
      <p:sp>
        <p:nvSpPr>
          <p:cNvPr id="5" name="TextBox 4"/>
          <p:cNvSpPr txBox="1"/>
          <p:nvPr/>
        </p:nvSpPr>
        <p:spPr>
          <a:xfrm>
            <a:off x="1714480" y="1928802"/>
            <a:ext cx="5500726" cy="3785652"/>
          </a:xfrm>
          <a:prstGeom prst="rect">
            <a:avLst/>
          </a:prstGeom>
          <a:noFill/>
        </p:spPr>
        <p:txBody>
          <a:bodyPr wrap="square" rtlCol="0">
            <a:spAutoFit/>
          </a:bodyPr>
          <a:lstStyle/>
          <a:p>
            <a:pPr indent="457200"/>
            <a:r>
              <a:rPr lang="ru-RU" altLang="ru-RU" sz="2000" i="1" dirty="0" smtClean="0">
                <a:latin typeface="Times New Roman" pitchFamily="18" charset="0"/>
                <a:cs typeface="Times New Roman" pitchFamily="18" charset="0"/>
              </a:rPr>
              <a:t/>
            </a:r>
            <a:br>
              <a:rPr lang="ru-RU" altLang="ru-RU" sz="2000" i="1" dirty="0" smtClean="0">
                <a:latin typeface="Times New Roman" pitchFamily="18" charset="0"/>
                <a:cs typeface="Times New Roman" pitchFamily="18" charset="0"/>
              </a:rPr>
            </a:br>
            <a:r>
              <a:rPr lang="ru-RU" altLang="ru-RU" sz="2000" i="1" dirty="0" smtClean="0">
                <a:latin typeface="Times New Roman" pitchFamily="18" charset="0"/>
                <a:cs typeface="Times New Roman" pitchFamily="18" charset="0"/>
              </a:rPr>
              <a:t>   </a:t>
            </a:r>
            <a:r>
              <a:rPr lang="ru-RU" altLang="ru-RU" sz="2000" dirty="0" smtClean="0">
                <a:latin typeface="Times New Roman" pitchFamily="18" charset="0"/>
                <a:cs typeface="Times New Roman" pitchFamily="18" charset="0"/>
              </a:rPr>
              <a:t>Возьмите в руки мягкую игрушку мишку и голосом игрушки скажите ребёнку, что очень хотите познакомиться с домом, в котором живёт ваша семья. Попросите ребёнка проводить мишку и показать ему всё самое интересное.      Пойдите на кухню, пусть ребёнок проводит мишку туда. На кухне голосом игрушки спрашивайте, как называются те или иные предметы, указывая на них (например, холодильник, плита, стол и т. д.) Интересуйтесь, для чего они нужны.</a:t>
            </a:r>
            <a:endParaRPr lang="ru-RU" sz="2000" dirty="0">
              <a:latin typeface="Times New Roman" pitchFamily="18" charset="0"/>
              <a:cs typeface="Times New Roman" pitchFamily="18" charset="0"/>
            </a:endParaRPr>
          </a:p>
        </p:txBody>
      </p:sp>
      <p:sp>
        <p:nvSpPr>
          <p:cNvPr id="6" name="TextBox 5"/>
          <p:cNvSpPr txBox="1"/>
          <p:nvPr/>
        </p:nvSpPr>
        <p:spPr>
          <a:xfrm>
            <a:off x="1000100" y="1428736"/>
            <a:ext cx="7215238" cy="830997"/>
          </a:xfrm>
          <a:prstGeom prst="rect">
            <a:avLst/>
          </a:prstGeom>
          <a:noFill/>
        </p:spPr>
        <p:txBody>
          <a:bodyPr wrap="square" rtlCol="0">
            <a:spAutoFit/>
          </a:bodyPr>
          <a:lstStyle/>
          <a:p>
            <a:r>
              <a:rPr lang="ru-RU" altLang="ru-RU" sz="2400" i="1" dirty="0" smtClean="0">
                <a:latin typeface="Times New Roman" pitchFamily="18" charset="0"/>
                <a:cs typeface="Times New Roman" pitchFamily="18" charset="0"/>
              </a:rPr>
              <a:t>Способствует развитию речи,</a:t>
            </a:r>
            <a:br>
              <a:rPr lang="ru-RU" altLang="ru-RU" sz="2400" i="1" dirty="0" smtClean="0">
                <a:latin typeface="Times New Roman" pitchFamily="18" charset="0"/>
                <a:cs typeface="Times New Roman" pitchFamily="18" charset="0"/>
              </a:rPr>
            </a:br>
            <a:r>
              <a:rPr lang="ru-RU" altLang="ru-RU" sz="2400" i="1" dirty="0" smtClean="0">
                <a:latin typeface="Times New Roman" pitchFamily="18" charset="0"/>
                <a:cs typeface="Times New Roman" pitchFamily="18" charset="0"/>
              </a:rPr>
              <a:t>умения ориентироваться в пространстве.</a:t>
            </a:r>
            <a:endParaRPr lang="ru-RU"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cer\Desktop\картинки для презент\ramka_2.png"/>
          <p:cNvPicPr>
            <a:picLocks noChangeAspect="1" noChangeArrowheads="1"/>
          </p:cNvPicPr>
          <p:nvPr/>
        </p:nvPicPr>
        <p:blipFill>
          <a:blip r:embed="rId2"/>
          <a:srcRect/>
          <a:stretch>
            <a:fillRect/>
          </a:stretch>
        </p:blipFill>
        <p:spPr bwMode="auto">
          <a:xfrm>
            <a:off x="-103188" y="-106363"/>
            <a:ext cx="9350376" cy="7070726"/>
          </a:xfrm>
          <a:prstGeom prst="rect">
            <a:avLst/>
          </a:prstGeom>
          <a:noFill/>
        </p:spPr>
      </p:pic>
      <p:sp>
        <p:nvSpPr>
          <p:cNvPr id="3" name="TextBox 2"/>
          <p:cNvSpPr txBox="1"/>
          <p:nvPr/>
        </p:nvSpPr>
        <p:spPr>
          <a:xfrm>
            <a:off x="1928794" y="928670"/>
            <a:ext cx="5429288" cy="523220"/>
          </a:xfrm>
          <a:prstGeom prst="rect">
            <a:avLst/>
          </a:prstGeom>
          <a:noFill/>
        </p:spPr>
        <p:txBody>
          <a:bodyPr wrap="square" rtlCol="0">
            <a:spAutoFit/>
          </a:bodyPr>
          <a:lstStyle/>
          <a:p>
            <a:pPr algn="ctr"/>
            <a:r>
              <a:rPr lang="ru-RU" altLang="ru-RU" sz="2800" b="1" u="sng" dirty="0" smtClean="0">
                <a:latin typeface="Times New Roman" pitchFamily="18" charset="0"/>
                <a:cs typeface="Times New Roman" pitchFamily="18" charset="0"/>
              </a:rPr>
              <a:t>ГОЛОСА ЖИВОТНЫХ.</a:t>
            </a:r>
            <a:endParaRPr lang="ru-RU" sz="2800" dirty="0">
              <a:latin typeface="Times New Roman" pitchFamily="18" charset="0"/>
              <a:cs typeface="Times New Roman" pitchFamily="18" charset="0"/>
            </a:endParaRPr>
          </a:p>
        </p:txBody>
      </p:sp>
      <p:sp>
        <p:nvSpPr>
          <p:cNvPr id="4" name="TextBox 3"/>
          <p:cNvSpPr txBox="1"/>
          <p:nvPr/>
        </p:nvSpPr>
        <p:spPr>
          <a:xfrm>
            <a:off x="928662" y="1428736"/>
            <a:ext cx="7072362" cy="830997"/>
          </a:xfrm>
          <a:prstGeom prst="rect">
            <a:avLst/>
          </a:prstGeom>
          <a:noFill/>
        </p:spPr>
        <p:txBody>
          <a:bodyPr wrap="square" rtlCol="0">
            <a:spAutoFit/>
          </a:bodyPr>
          <a:lstStyle/>
          <a:p>
            <a:r>
              <a:rPr lang="ru-RU" altLang="ru-RU" sz="2400" i="1" dirty="0" smtClean="0">
                <a:latin typeface="Times New Roman" pitchFamily="18" charset="0"/>
                <a:cs typeface="Times New Roman" pitchFamily="18" charset="0"/>
              </a:rPr>
              <a:t>Способствует развитию речи, артикуляционного аппарата, знакомит с животным миром.</a:t>
            </a:r>
            <a:endParaRPr lang="ru-RU" sz="2400" dirty="0">
              <a:latin typeface="Times New Roman" pitchFamily="18" charset="0"/>
              <a:cs typeface="Times New Roman" pitchFamily="18" charset="0"/>
            </a:endParaRPr>
          </a:p>
        </p:txBody>
      </p:sp>
      <p:sp>
        <p:nvSpPr>
          <p:cNvPr id="5" name="TextBox 4"/>
          <p:cNvSpPr txBox="1"/>
          <p:nvPr/>
        </p:nvSpPr>
        <p:spPr>
          <a:xfrm>
            <a:off x="1000100" y="2285992"/>
            <a:ext cx="7143800" cy="1938992"/>
          </a:xfrm>
          <a:prstGeom prst="rect">
            <a:avLst/>
          </a:prstGeom>
          <a:noFill/>
        </p:spPr>
        <p:txBody>
          <a:bodyPr wrap="square" rtlCol="0">
            <a:spAutoFit/>
          </a:bodyPr>
          <a:lstStyle/>
          <a:p>
            <a:pPr indent="457200"/>
            <a:r>
              <a:rPr lang="ru-RU" altLang="ru-RU" sz="2000" dirty="0" smtClean="0">
                <a:latin typeface="Times New Roman" pitchFamily="18" charset="0"/>
                <a:cs typeface="Times New Roman" pitchFamily="18" charset="0"/>
              </a:rPr>
              <a:t>Покажите ребёнку картинки с животными, рассмотрите их внимательно. Расскажите малышу, где обитает то или иное животное, чем оно питается. Одновременно знакомьте ребёнка с голосами и звуками животных. Показывайте ребёнку картинки и попросите назвать изображённых животных и вспомнить, кто какие звуки издаёт.</a:t>
            </a:r>
            <a:endParaRPr lang="ru-RU" sz="2000" dirty="0">
              <a:latin typeface="Times New Roman" pitchFamily="18" charset="0"/>
              <a:cs typeface="Times New Roman" pitchFamily="18" charset="0"/>
            </a:endParaRPr>
          </a:p>
        </p:txBody>
      </p:sp>
      <p:sp>
        <p:nvSpPr>
          <p:cNvPr id="6" name="TextBox 5"/>
          <p:cNvSpPr txBox="1"/>
          <p:nvPr/>
        </p:nvSpPr>
        <p:spPr>
          <a:xfrm>
            <a:off x="2643174" y="5214950"/>
            <a:ext cx="928694" cy="369332"/>
          </a:xfrm>
          <a:prstGeom prst="rect">
            <a:avLst/>
          </a:prstGeom>
          <a:noFill/>
        </p:spPr>
        <p:txBody>
          <a:bodyPr wrap="square" rtlCol="0">
            <a:spAutoFit/>
          </a:bodyPr>
          <a:lstStyle/>
          <a:p>
            <a:endParaRPr lang="ru-RU" dirty="0"/>
          </a:p>
        </p:txBody>
      </p:sp>
      <p:pic>
        <p:nvPicPr>
          <p:cNvPr id="7" name="Picture 10" descr="COWR"/>
          <p:cNvPicPr>
            <a:picLocks noChangeAspect="1" noChangeArrowheads="1"/>
          </p:cNvPicPr>
          <p:nvPr/>
        </p:nvPicPr>
        <p:blipFill>
          <a:blip r:embed="rId3"/>
          <a:srcRect/>
          <a:stretch>
            <a:fillRect/>
          </a:stretch>
        </p:blipFill>
        <p:spPr>
          <a:xfrm>
            <a:off x="1857356" y="4286257"/>
            <a:ext cx="1071570" cy="1214445"/>
          </a:xfrm>
          <a:prstGeom prst="rect">
            <a:avLst/>
          </a:prstGeom>
          <a:noFill/>
        </p:spPr>
      </p:pic>
      <p:pic>
        <p:nvPicPr>
          <p:cNvPr id="8" name="Picture 5" descr="DOG1R"/>
          <p:cNvPicPr>
            <a:picLocks noChangeAspect="1" noChangeArrowheads="1"/>
          </p:cNvPicPr>
          <p:nvPr/>
        </p:nvPicPr>
        <p:blipFill>
          <a:blip r:embed="rId4"/>
          <a:srcRect/>
          <a:stretch>
            <a:fillRect/>
          </a:stretch>
        </p:blipFill>
        <p:spPr>
          <a:xfrm>
            <a:off x="3143241" y="4643446"/>
            <a:ext cx="1214446" cy="1357322"/>
          </a:xfrm>
          <a:prstGeom prst="rect">
            <a:avLst/>
          </a:prstGeom>
          <a:noFill/>
        </p:spPr>
      </p:pic>
      <p:sp>
        <p:nvSpPr>
          <p:cNvPr id="9" name="TextBox 8"/>
          <p:cNvSpPr txBox="1"/>
          <p:nvPr/>
        </p:nvSpPr>
        <p:spPr>
          <a:xfrm>
            <a:off x="5143504" y="5357826"/>
            <a:ext cx="1000132" cy="369332"/>
          </a:xfrm>
          <a:prstGeom prst="rect">
            <a:avLst/>
          </a:prstGeom>
          <a:noFill/>
        </p:spPr>
        <p:txBody>
          <a:bodyPr wrap="square" rtlCol="0">
            <a:spAutoFit/>
          </a:bodyPr>
          <a:lstStyle/>
          <a:p>
            <a:endParaRPr lang="ru-RU" dirty="0"/>
          </a:p>
        </p:txBody>
      </p:sp>
      <p:pic>
        <p:nvPicPr>
          <p:cNvPr id="10" name="Picture 11" descr="FROGR"/>
          <p:cNvPicPr>
            <a:picLocks noChangeAspect="1" noChangeArrowheads="1"/>
          </p:cNvPicPr>
          <p:nvPr/>
        </p:nvPicPr>
        <p:blipFill>
          <a:blip r:embed="rId5"/>
          <a:srcRect/>
          <a:stretch>
            <a:fillRect/>
          </a:stretch>
        </p:blipFill>
        <p:spPr>
          <a:xfrm>
            <a:off x="4357687" y="4214818"/>
            <a:ext cx="1214446" cy="1143008"/>
          </a:xfrm>
          <a:prstGeom prst="rect">
            <a:avLst/>
          </a:prstGeom>
          <a:noFill/>
        </p:spPr>
      </p:pic>
      <p:pic>
        <p:nvPicPr>
          <p:cNvPr id="12" name="Picture 9" descr="CAT1R"/>
          <p:cNvPicPr>
            <a:picLocks noChangeAspect="1" noChangeArrowheads="1"/>
          </p:cNvPicPr>
          <p:nvPr/>
        </p:nvPicPr>
        <p:blipFill>
          <a:blip r:embed="rId6"/>
          <a:srcRect/>
          <a:stretch>
            <a:fillRect/>
          </a:stretch>
        </p:blipFill>
        <p:spPr>
          <a:xfrm>
            <a:off x="5643571" y="4786321"/>
            <a:ext cx="1214446" cy="1214447"/>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TotalTime>
  <Words>781</Words>
  <PresentationFormat>Экран (4:3)</PresentationFormat>
  <Paragraphs>64</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Acer</dc:creator>
  <cp:lastModifiedBy>Acer</cp:lastModifiedBy>
  <cp:revision>22</cp:revision>
  <dcterms:created xsi:type="dcterms:W3CDTF">2018-04-30T16:38:43Z</dcterms:created>
  <dcterms:modified xsi:type="dcterms:W3CDTF">2018-05-06T11:31:37Z</dcterms:modified>
</cp:coreProperties>
</file>