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315" r:id="rId3"/>
    <p:sldId id="316" r:id="rId4"/>
    <p:sldId id="301" r:id="rId5"/>
    <p:sldId id="318" r:id="rId6"/>
    <p:sldId id="317" r:id="rId7"/>
    <p:sldId id="28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107" d="100"/>
          <a:sy n="107" d="100"/>
        </p:scale>
        <p:origin x="552" y="50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22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22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17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21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2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90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02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7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0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6042D-17E8-482D-8E39-31A4635CEBF3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B7B3-853B-4CB4-B3B8-5ED0A3F594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8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67240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Порядок изменения условий трудового </a:t>
            </a:r>
            <a:r>
              <a:rPr lang="ru-RU" b="1" dirty="0" smtClean="0">
                <a:solidFill>
                  <a:srgbClr val="FF0000"/>
                </a:solidFill>
              </a:rPr>
              <a:t>договора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Борисенко Любовь Петровна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ведущий специалист правового отдела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endParaRPr lang="ru-RU" sz="2400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r>
              <a:rPr lang="ru-RU" sz="32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ст</a:t>
            </a:r>
            <a:r>
              <a:rPr lang="ru-RU" sz="32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 72 Трудового кодекса Российской </a:t>
            </a:r>
            <a:r>
              <a:rPr lang="ru-RU" sz="3200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Федерации:</a:t>
            </a:r>
            <a:endParaRPr lang="ru-RU" sz="3200" b="1" dirty="0" smtClean="0">
              <a:cs typeface="Arial" pitchFamily="34" charset="0"/>
            </a:endParaRP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r>
              <a:rPr lang="ru-RU" sz="3200" b="1" dirty="0" smtClean="0">
                <a:cs typeface="Arial" pitchFamily="34" charset="0"/>
              </a:rPr>
              <a:t>изменение </a:t>
            </a:r>
            <a:r>
              <a:rPr lang="ru-RU" sz="3200" b="1" dirty="0">
                <a:cs typeface="Arial" pitchFamily="34" charset="0"/>
              </a:rPr>
              <a:t>определенных сторонами условий трудового </a:t>
            </a:r>
            <a:r>
              <a:rPr lang="ru-RU" sz="3200" b="1" dirty="0" smtClean="0">
                <a:cs typeface="Arial" pitchFamily="34" charset="0"/>
              </a:rPr>
              <a:t>договора </a:t>
            </a:r>
            <a:r>
              <a:rPr lang="ru-RU" sz="3200" b="1" dirty="0">
                <a:cs typeface="Arial" pitchFamily="34" charset="0"/>
              </a:rPr>
              <a:t>допускается только </a:t>
            </a:r>
            <a:r>
              <a:rPr lang="ru-RU" sz="3200" b="1" dirty="0">
                <a:solidFill>
                  <a:srgbClr val="FF0000"/>
                </a:solidFill>
                <a:cs typeface="Arial" pitchFamily="34" charset="0"/>
              </a:rPr>
              <a:t>по соглашению сторон трудового </a:t>
            </a:r>
            <a:r>
              <a:rPr lang="ru-RU" sz="3200" b="1" dirty="0" smtClean="0">
                <a:solidFill>
                  <a:srgbClr val="FF0000"/>
                </a:solidFill>
                <a:cs typeface="Arial" pitchFamily="34" charset="0"/>
              </a:rPr>
              <a:t>договора</a:t>
            </a:r>
            <a:r>
              <a:rPr lang="ru-RU" sz="3200" b="1" dirty="0" smtClean="0">
                <a:cs typeface="Arial" pitchFamily="34" charset="0"/>
              </a:rPr>
              <a:t>. </a:t>
            </a:r>
          </a:p>
          <a:p>
            <a:pPr indent="342900" algn="just">
              <a:spcBef>
                <a:spcPct val="0"/>
              </a:spcBef>
              <a:tabLst>
                <a:tab pos="8696325" algn="l"/>
              </a:tabLst>
            </a:pPr>
            <a:endParaRPr lang="ru-RU" sz="2400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48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835292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spcBef>
                <a:spcPct val="0"/>
              </a:spcBef>
              <a:tabLst>
                <a:tab pos="8696325" algn="l"/>
              </a:tabLst>
            </a:pPr>
            <a:r>
              <a:rPr lang="ru-RU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ст. 74 Трудового кодекса </a:t>
            </a:r>
            <a:r>
              <a:rPr lang="ru-RU" sz="2800" b="1" dirty="0">
                <a:solidFill>
                  <a:schemeClr val="accent6"/>
                </a:solidFill>
                <a:ea typeface="Times New Roman" pitchFamily="18" charset="0"/>
                <a:cs typeface="Times New Roman" pitchFamily="18" charset="0"/>
              </a:rPr>
              <a:t>Российской</a:t>
            </a:r>
            <a:r>
              <a:rPr lang="ru-RU" sz="2800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Федерации: </a:t>
            </a:r>
          </a:p>
          <a:p>
            <a:pPr algn="just"/>
            <a:r>
              <a:rPr lang="ru-RU" sz="2800" b="1" dirty="0"/>
              <a:t>В случае, когда по причинам, связанным с изменением организационных или технологических условий труда (изменения в технике и технологии производства, структурная реорганизация производства, </a:t>
            </a:r>
            <a:r>
              <a:rPr lang="ru-RU" sz="2800" b="1" dirty="0">
                <a:solidFill>
                  <a:srgbClr val="FF0000"/>
                </a:solidFill>
              </a:rPr>
              <a:t>другие причины</a:t>
            </a:r>
            <a:r>
              <a:rPr lang="ru-RU" sz="2800" b="1" dirty="0"/>
              <a:t>), определенные сторонами условия трудового договора не могут быть сохранены, </a:t>
            </a:r>
            <a:r>
              <a:rPr lang="ru-RU" sz="2800" b="1" dirty="0">
                <a:solidFill>
                  <a:srgbClr val="FF0000"/>
                </a:solidFill>
              </a:rPr>
              <a:t>допускается их изменение по инициативе работодателя</a:t>
            </a:r>
            <a:r>
              <a:rPr lang="ru-RU" sz="2800" b="1" dirty="0"/>
              <a:t>, за исключением изменения трудовой функции работника</a:t>
            </a:r>
            <a:r>
              <a:rPr lang="ru-RU" sz="2800" b="1" dirty="0" smtClean="0"/>
              <a:t>.</a:t>
            </a:r>
            <a:endParaRPr lang="ru-RU" b="1" dirty="0" smtClean="0"/>
          </a:p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6542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endParaRPr lang="ru-RU" sz="2800" b="1" dirty="0" smtClean="0"/>
          </a:p>
          <a:p>
            <a:pPr marL="342900" indent="-342900" algn="just">
              <a:buFontTx/>
              <a:buAutoNum type="arabicPeriod"/>
            </a:pPr>
            <a:r>
              <a:rPr lang="ru-RU" sz="2800" b="1" dirty="0"/>
              <a:t>Уведомление работника в письменной форме не позднее чем за два месяца о предстоящих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Принятие </a:t>
            </a:r>
            <a:r>
              <a:rPr lang="ru-RU" sz="2800" b="1" dirty="0"/>
              <a:t>решения (издание приказа) о предполагаемых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Заключение дополнительного соглашения об </a:t>
            </a:r>
            <a:r>
              <a:rPr lang="ru-RU" sz="2800" b="1" dirty="0"/>
              <a:t>изменении оговоренных </a:t>
            </a:r>
            <a:r>
              <a:rPr lang="ru-RU" sz="2800" b="1" dirty="0" smtClean="0"/>
              <a:t>условий.</a:t>
            </a:r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94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9288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 sz="2800" b="1" dirty="0"/>
              <a:t>Принятие решения (издание приказа) о предполагаемых изменениях условий трудового договора.</a:t>
            </a:r>
          </a:p>
          <a:p>
            <a:pPr marL="342900" indent="-342900" algn="just">
              <a:buFontTx/>
              <a:buAutoNum type="arabicPeriod"/>
            </a:pPr>
            <a:r>
              <a:rPr lang="ru-RU" sz="2800" b="1" dirty="0" smtClean="0"/>
              <a:t>Уведомление </a:t>
            </a:r>
            <a:r>
              <a:rPr lang="ru-RU" sz="2800" b="1" dirty="0"/>
              <a:t>работника в письменной форме не позднее чем за два месяца о предстоящих изменениях условий трудового договора.</a:t>
            </a:r>
          </a:p>
          <a:p>
            <a:pPr marL="342900" indent="-342900" algn="just">
              <a:buAutoNum type="arabicPeriod"/>
            </a:pPr>
            <a:r>
              <a:rPr lang="ru-RU" sz="2800" b="1" dirty="0" smtClean="0"/>
              <a:t>Заключение </a:t>
            </a:r>
            <a:r>
              <a:rPr lang="ru-RU" sz="2800" b="1" dirty="0"/>
              <a:t>дополнительного соглашения об изменении оговоренных условий</a:t>
            </a:r>
            <a:r>
              <a:rPr lang="ru-RU" sz="2800" b="1" dirty="0" smtClean="0"/>
              <a:t>.</a:t>
            </a:r>
          </a:p>
          <a:p>
            <a:pPr marL="342900" indent="-342900" algn="just">
              <a:buAutoNum type="arabicPeriod"/>
            </a:pPr>
            <a:endParaRPr lang="ru-RU" b="1" dirty="0"/>
          </a:p>
          <a:p>
            <a:pPr algn="just"/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  <a:p>
            <a:pPr marL="342900" indent="-342900" algn="just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0046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06489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В </a:t>
            </a:r>
            <a:r>
              <a:rPr lang="ru-RU" sz="2800" b="1" dirty="0"/>
              <a:t>случае несогласия работать в новых условиях - предложение работнику другой имеющейся у работодателя </a:t>
            </a:r>
            <a:r>
              <a:rPr lang="ru-RU" sz="2800" b="1" dirty="0" smtClean="0"/>
              <a:t>работы, </a:t>
            </a:r>
            <a:r>
              <a:rPr lang="ru-RU" sz="2800" b="1" dirty="0"/>
              <a:t>которую работник может выполнять с учетом его состояния здоровья</a:t>
            </a:r>
            <a:r>
              <a:rPr lang="ru-RU" sz="2800" b="1" dirty="0" smtClean="0"/>
              <a:t>.</a:t>
            </a:r>
          </a:p>
          <a:p>
            <a:pPr marL="342900" indent="-342900" algn="just">
              <a:buAutoNum type="arabicPeriod"/>
            </a:pPr>
            <a:endParaRPr lang="ru-RU" b="1" dirty="0"/>
          </a:p>
          <a:p>
            <a:pPr algn="just"/>
            <a:r>
              <a:rPr lang="ru-RU" sz="2800" b="1" dirty="0" smtClean="0"/>
              <a:t>В случае невозможности </a:t>
            </a:r>
            <a:r>
              <a:rPr lang="ru-RU" sz="2800" b="1" dirty="0"/>
              <a:t>предоставления работнику работы, отвечающей требованиям закона, либо его отказ от предложенной </a:t>
            </a:r>
            <a:r>
              <a:rPr lang="ru-RU" sz="2800" b="1" dirty="0" smtClean="0"/>
              <a:t>работы трудовое </a:t>
            </a:r>
            <a:r>
              <a:rPr lang="ru-RU" sz="2800" b="1" dirty="0"/>
              <a:t>правоотношение прекращается в соответствии с п. 7 ч. 1 ст. 77 ТК РФ</a:t>
            </a:r>
            <a:r>
              <a:rPr lang="ru-RU" sz="2800" b="1" dirty="0" smtClean="0"/>
              <a:t>.</a:t>
            </a:r>
          </a:p>
          <a:p>
            <a:pPr algn="just"/>
            <a:endParaRPr lang="ru-RU" sz="2800" b="1" dirty="0" smtClean="0"/>
          </a:p>
          <a:p>
            <a:pPr marL="342900" indent="-342900" algn="just">
              <a:buAutoNum type="arabicPeriod"/>
            </a:pPr>
            <a:endParaRPr lang="ru-RU" b="1" dirty="0" smtClean="0"/>
          </a:p>
          <a:p>
            <a:pPr marL="342900" indent="-342900" algn="just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7997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428868"/>
            <a:ext cx="66437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1714</TotalTime>
  <Words>239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Порядок изменения условий трудового договора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порядок аттестации педагогических работников</dc:title>
  <dc:creator>101</dc:creator>
  <cp:lastModifiedBy>Sadic</cp:lastModifiedBy>
  <cp:revision>129</cp:revision>
  <dcterms:created xsi:type="dcterms:W3CDTF">2014-09-19T06:21:19Z</dcterms:created>
  <dcterms:modified xsi:type="dcterms:W3CDTF">2026-07-02T04:06:08Z</dcterms:modified>
</cp:coreProperties>
</file>