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31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8596" y="2130425"/>
            <a:ext cx="8029604" cy="1727203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Monotype Corsiva" pitchFamily="66" charset="0"/>
              </a:rPr>
              <a:t>Речевое развитие детей младшего дошкольного возраста.</a:t>
            </a:r>
            <a:endParaRPr lang="ru-RU" sz="4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5214950"/>
            <a:ext cx="6400800" cy="1285884"/>
          </a:xfrm>
        </p:spPr>
        <p:txBody>
          <a:bodyPr/>
          <a:lstStyle/>
          <a:p>
            <a:endParaRPr lang="ru-RU" sz="1200" dirty="0" smtClean="0">
              <a:solidFill>
                <a:schemeClr val="tx1"/>
              </a:solidFill>
            </a:endParaRPr>
          </a:p>
          <a:p>
            <a:r>
              <a:rPr lang="ru-RU" sz="1800" b="1" dirty="0" smtClean="0">
                <a:solidFill>
                  <a:schemeClr val="tx1"/>
                </a:solidFill>
              </a:rPr>
              <a:t>Учитель – логопед </a:t>
            </a:r>
            <a:r>
              <a:rPr lang="ru-RU" sz="1800" b="1" dirty="0" err="1" smtClean="0">
                <a:solidFill>
                  <a:schemeClr val="tx1"/>
                </a:solidFill>
              </a:rPr>
              <a:t>Рудзинская</a:t>
            </a:r>
            <a:r>
              <a:rPr lang="ru-RU" sz="1800" b="1" dirty="0" smtClean="0">
                <a:solidFill>
                  <a:schemeClr val="tx1"/>
                </a:solidFill>
              </a:rPr>
              <a:t> М.К.</a:t>
            </a:r>
            <a:endParaRPr lang="ru-RU" sz="1800" b="1" dirty="0" smtClean="0">
              <a:solidFill>
                <a:schemeClr val="tx1"/>
              </a:solidFill>
            </a:endParaRPr>
          </a:p>
          <a:p>
            <a:r>
              <a:rPr lang="ru-RU" sz="1800" b="1" dirty="0" smtClean="0">
                <a:solidFill>
                  <a:schemeClr val="tx1"/>
                </a:solidFill>
              </a:rPr>
              <a:t>МБДОУ – детский сад № 469.</a:t>
            </a:r>
            <a:endParaRPr lang="ru-RU" sz="1800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214290"/>
            <a:ext cx="56436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latin typeface="Bookman Old Style" pitchFamily="18" charset="0"/>
              <a:sym typeface="Wingdings"/>
            </a:endParaRPr>
          </a:p>
          <a:p>
            <a:r>
              <a:rPr lang="ru-RU" sz="2800" b="1" dirty="0" smtClean="0">
                <a:latin typeface="Bookman Old Style" pitchFamily="18" charset="0"/>
                <a:sym typeface="Wingdings"/>
              </a:rPr>
              <a:t></a:t>
            </a:r>
            <a:r>
              <a:rPr lang="ru-RU" sz="2800" b="1" dirty="0" smtClean="0">
                <a:latin typeface="Bookman Old Style" pitchFamily="18" charset="0"/>
              </a:rPr>
              <a:t>слуховое восприятие</a:t>
            </a:r>
          </a:p>
        </p:txBody>
      </p:sp>
      <p:pic>
        <p:nvPicPr>
          <p:cNvPr id="25602" name="Picture 2" descr="http://www.umka.by/cms/images/ra476_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3357586" cy="2143125"/>
          </a:xfrm>
          <a:prstGeom prst="rect">
            <a:avLst/>
          </a:prstGeom>
          <a:noFill/>
        </p:spPr>
      </p:pic>
      <p:pic>
        <p:nvPicPr>
          <p:cNvPr id="25606" name="Picture 6" descr="http://funforkids.ru/pictures/school1/school010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929066"/>
            <a:ext cx="2308161" cy="2571768"/>
          </a:xfrm>
          <a:prstGeom prst="rect">
            <a:avLst/>
          </a:prstGeom>
          <a:noFill/>
        </p:spPr>
      </p:pic>
      <p:pic>
        <p:nvPicPr>
          <p:cNvPr id="25608" name="Picture 8" descr="http://knitly.com/wp-content/uploads/2010/03/tayra20100331_114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714488"/>
            <a:ext cx="3429024" cy="23094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571744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Bookman Old Style" pitchFamily="18" charset="0"/>
              </a:rPr>
              <a:t>     Спасибо за </a:t>
            </a:r>
            <a:r>
              <a:rPr lang="ru-RU" sz="3600" b="1" dirty="0" smtClean="0">
                <a:latin typeface="Bookman Old Style" pitchFamily="18" charset="0"/>
              </a:rPr>
              <a:t>внимание!</a:t>
            </a:r>
            <a:endParaRPr lang="ru-RU" sz="3600" b="1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3929066"/>
            <a:ext cx="8789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2910" y="500042"/>
            <a:ext cx="7929618" cy="797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sz="2800" b="1" smtClean="0">
                <a:latin typeface="Bookman Old Style" pitchFamily="18" charset="0"/>
              </a:rPr>
              <a:t>Чтобы </a:t>
            </a:r>
            <a:r>
              <a:rPr lang="ru-RU" sz="2800" b="1" dirty="0" smtClean="0">
                <a:latin typeface="Bookman Old Style" pitchFamily="18" charset="0"/>
              </a:rPr>
              <a:t>помощь  ребенку была эффективной, взрослому необходимо четко представлять, что должен знать и уметь ребенок в данный конкретный период своего развития. И уже с учетом этого строить свои занятия.</a:t>
            </a:r>
          </a:p>
          <a:p>
            <a:endParaRPr lang="ru-RU" sz="2800" b="1" dirty="0" smtClean="0">
              <a:latin typeface="Bookman Old Style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 descr="http://s10.rimg.info/8430f440676e420c5ec0cc8323415af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572008"/>
            <a:ext cx="1733550" cy="151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58" y="-2799824"/>
            <a:ext cx="8786842" cy="90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3333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003333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3333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003333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3333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003333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3333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003333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3333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003333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3333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003333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3333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003333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3333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003333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3333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003333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3333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003333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3333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1. Дети понимают на простых картинках действия и предметы.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2. Выполняют просьбы взрослых, состоящие из двух частей.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3. Понимают значение пространственных предлогов 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4. Понимают обобщающее значение наименований однородных предметов.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5.  Задают вопросы: «Как это называется?», «Что это?».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6.  Насчитывается  200 -  400 слов.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7. Пользуется фразой из 2 - 4 слов.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8. В речи много глаголов в повелительном наклонении.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9. Характерно неправильное звукопроизношение 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10. Неустойчивое произношение многих слов.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11. Нарушена слоговая структура многосложных слов.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12.У части детей слабый, тихий голос.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1736" y="857232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Bookman Old Style" pitchFamily="18" charset="0"/>
              </a:rPr>
              <a:t>  2 года</a:t>
            </a:r>
            <a:endParaRPr lang="ru-RU" sz="36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1643050"/>
            <a:ext cx="828680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b="1" dirty="0" smtClean="0">
                <a:latin typeface="Bookman Old Style" pitchFamily="18" charset="0"/>
              </a:rPr>
              <a:t>     </a:t>
            </a:r>
            <a:r>
              <a:rPr lang="ru-RU" sz="2000" b="1" dirty="0" smtClean="0">
                <a:latin typeface="Bookman Old Style" pitchFamily="18" charset="0"/>
              </a:rPr>
              <a:t>1.Связь слов в предложении налажена с помощью окончаний и предлогов, употребляются союзы, используются все основные части речи. </a:t>
            </a:r>
            <a:br>
              <a:rPr lang="ru-RU" sz="2000" b="1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>2. Словарный запас характеризуется не только словами чисто бытовой тематики, встречаются слова оценочного значения, слова обобщения.</a:t>
            </a:r>
            <a:br>
              <a:rPr lang="ru-RU" sz="2000" b="1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>3. Звукопроизношение еще не полностью соответствует норме. </a:t>
            </a:r>
            <a:br>
              <a:rPr lang="ru-RU" sz="2000" b="1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>4. Слова со сложной слоговой структурой и со стечениями согласных могут произноситься искаженно. </a:t>
            </a:r>
            <a:br>
              <a:rPr lang="ru-RU" sz="2000" b="1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>5.  Любит слушать сказки.</a:t>
            </a:r>
            <a:br>
              <a:rPr lang="ru-RU" sz="2000" b="1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>6. Понимает несложные сюжетные картинки. 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86050" y="1071546"/>
            <a:ext cx="1595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Bookman Old Style" pitchFamily="18" charset="0"/>
              </a:rPr>
              <a:t>3 года</a:t>
            </a:r>
            <a:endParaRPr lang="ru-RU" sz="32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71472" y="-380250"/>
            <a:ext cx="785818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00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00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00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00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3333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3333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1. Словарный запас достигает 2000 слов.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2 Появляется «словотворчество», что свидетельствует о начале усвоения словообразовательных моделей.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3. В речи все меньше ошибок на словоизменение основных частей речи.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4. У многих детей звукопроизношение нормализовалось.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5. Связная речь еще не сложилась.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6. Хорошо развитая в данном возрасте непроизвольная память позволяет запомнить большое количество стихотворных произведений наизусть.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4546" y="1285860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4 года</a:t>
            </a:r>
            <a:endParaRPr lang="ru-RU" sz="24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903839"/>
            <a:ext cx="7643866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  <a:sym typeface="Wingdings"/>
              </a:rPr>
              <a:t>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негативные факторы в период беременности и родов;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  <a:sym typeface="Wingdings"/>
              </a:rPr>
              <a:t>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«педагогическая запущенность»;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  <a:sym typeface="Wingdings"/>
              </a:rPr>
              <a:t>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ПЭП;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  <a:sym typeface="Wingdings"/>
              </a:rPr>
              <a:t>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частые болезни, инфекции, травмы до 3 лет;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  <a:sym typeface="Wingdings"/>
              </a:rPr>
              <a:t>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наследственные факторы;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  <a:sym typeface="Wingdings"/>
              </a:rPr>
              <a:t>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снижение слуха;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  <a:sym typeface="Wingdings"/>
              </a:rPr>
              <a:t>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анатомические особенности челюстно-лицевого аппарата.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3108" y="128586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Причины нарушения речи:</a:t>
            </a:r>
            <a:endParaRPr lang="ru-RU" sz="24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000109"/>
            <a:ext cx="70009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                        </a:t>
            </a:r>
          </a:p>
          <a:p>
            <a:r>
              <a:rPr lang="ru-RU" sz="2800" b="1" dirty="0" smtClean="0"/>
              <a:t> </a:t>
            </a:r>
            <a:r>
              <a:rPr lang="ru-RU" sz="2800" b="1" dirty="0" smtClean="0">
                <a:latin typeface="Bookman Old Style" pitchFamily="18" charset="0"/>
              </a:rPr>
              <a:t>Что помогает развить речь ребенка:</a:t>
            </a:r>
          </a:p>
          <a:p>
            <a:endParaRPr lang="ru-RU" b="1" dirty="0" smtClean="0"/>
          </a:p>
          <a:p>
            <a:endParaRPr lang="ru-RU" sz="2800" b="1" dirty="0" smtClean="0">
              <a:latin typeface="Bookman Old Style" pitchFamily="18" charset="0"/>
            </a:endParaRPr>
          </a:p>
          <a:p>
            <a:r>
              <a:rPr lang="ru-RU" sz="2800" b="1" dirty="0" smtClean="0">
                <a:latin typeface="Bookman Old Style" pitchFamily="18" charset="0"/>
                <a:sym typeface="Wingdings"/>
              </a:rPr>
              <a:t></a:t>
            </a:r>
            <a:r>
              <a:rPr lang="ru-RU" sz="2800" b="1" dirty="0" smtClean="0">
                <a:latin typeface="Bookman Old Style" pitchFamily="18" charset="0"/>
              </a:rPr>
              <a:t>прогулки;</a:t>
            </a:r>
          </a:p>
          <a:p>
            <a:r>
              <a:rPr lang="ru-RU" sz="2800" b="1" dirty="0" smtClean="0">
                <a:latin typeface="Bookman Old Style" pitchFamily="18" charset="0"/>
                <a:sym typeface="Wingdings"/>
              </a:rPr>
              <a:t></a:t>
            </a:r>
            <a:r>
              <a:rPr lang="ru-RU" sz="2800" b="1" dirty="0" smtClean="0">
                <a:latin typeface="Bookman Old Style" pitchFamily="18" charset="0"/>
              </a:rPr>
              <a:t>чтение сказок, </a:t>
            </a:r>
            <a:r>
              <a:rPr lang="ru-RU" sz="2800" b="1" dirty="0" err="1" smtClean="0">
                <a:latin typeface="Bookman Old Style" pitchFamily="18" charset="0"/>
              </a:rPr>
              <a:t>потешек</a:t>
            </a:r>
            <a:r>
              <a:rPr lang="ru-RU" sz="2800" b="1" dirty="0" smtClean="0">
                <a:latin typeface="Bookman Old Style" pitchFamily="18" charset="0"/>
              </a:rPr>
              <a:t>;</a:t>
            </a:r>
            <a:r>
              <a:rPr lang="ru-RU" sz="2800" b="1" dirty="0" smtClean="0">
                <a:latin typeface="Bookman Old Style" pitchFamily="18" charset="0"/>
              </a:rPr>
              <a:t> </a:t>
            </a:r>
            <a:r>
              <a:rPr lang="ru-RU" sz="2800" b="1" dirty="0" smtClean="0">
                <a:latin typeface="Bookman Old Style" pitchFamily="18" charset="0"/>
              </a:rPr>
              <a:t>стихотворений;</a:t>
            </a:r>
          </a:p>
          <a:p>
            <a:r>
              <a:rPr lang="ru-RU" sz="2800" b="1" dirty="0" smtClean="0">
                <a:latin typeface="Bookman Old Style" pitchFamily="18" charset="0"/>
                <a:sym typeface="Wingdings"/>
              </a:rPr>
              <a:t></a:t>
            </a:r>
            <a:r>
              <a:rPr lang="ru-RU" sz="2800" b="1" dirty="0" smtClean="0">
                <a:latin typeface="Bookman Old Style" pitchFamily="18" charset="0"/>
              </a:rPr>
              <a:t>разговор по телефону;</a:t>
            </a:r>
          </a:p>
          <a:p>
            <a:r>
              <a:rPr lang="ru-RU" sz="2800" b="1" dirty="0" smtClean="0">
                <a:latin typeface="Bookman Old Style" pitchFamily="18" charset="0"/>
                <a:sym typeface="Wingdings"/>
              </a:rPr>
              <a:t></a:t>
            </a:r>
            <a:r>
              <a:rPr lang="ru-RU" sz="2800" b="1" dirty="0" smtClean="0">
                <a:latin typeface="Bookman Old Style" pitchFamily="18" charset="0"/>
              </a:rPr>
              <a:t>игры.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24578" name="Picture 2" descr="http://www.nedug.ru/common/data/pub/pictures/20102778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5000636"/>
            <a:ext cx="2000264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http://www.coxinelle.free.fr/lesgifs/gifs/bebes/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000372"/>
            <a:ext cx="1785950" cy="1380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http://s017.radikal.ru/i405/1110/f8/ba29b54e083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1071546"/>
            <a:ext cx="1823357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42852"/>
            <a:ext cx="85011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Bookman Old Style" pitchFamily="18" charset="0"/>
              </a:rPr>
              <a:t>Что следует развивать у ребенка:</a:t>
            </a:r>
          </a:p>
          <a:p>
            <a:endParaRPr lang="ru-RU" sz="2800" b="1" dirty="0" smtClean="0">
              <a:latin typeface="Bookman Old Style" pitchFamily="18" charset="0"/>
            </a:endParaRPr>
          </a:p>
          <a:p>
            <a:r>
              <a:rPr lang="ru-RU" sz="2800" b="1" dirty="0" smtClean="0">
                <a:latin typeface="Bookman Old Style" pitchFamily="18" charset="0"/>
                <a:sym typeface="Wingdings"/>
              </a:rPr>
              <a:t></a:t>
            </a:r>
            <a:r>
              <a:rPr lang="ru-RU" sz="2800" b="1" dirty="0" smtClean="0">
                <a:latin typeface="Bookman Old Style" pitchFamily="18" charset="0"/>
              </a:rPr>
              <a:t>мелкую моторику</a:t>
            </a:r>
          </a:p>
          <a:p>
            <a:endParaRPr lang="ru-RU" sz="2800" b="1" dirty="0" smtClean="0">
              <a:latin typeface="Bookman Old Style" pitchFamily="18" charset="0"/>
            </a:endParaRPr>
          </a:p>
          <a:p>
            <a:endParaRPr lang="ru-RU" sz="2800" b="1" dirty="0" smtClean="0">
              <a:latin typeface="Bookman Old Style" pitchFamily="18" charset="0"/>
            </a:endParaRPr>
          </a:p>
          <a:p>
            <a:endParaRPr lang="ru-RU" sz="2800" b="1" dirty="0" smtClean="0">
              <a:latin typeface="Bookman Old Style" pitchFamily="18" charset="0"/>
            </a:endParaRPr>
          </a:p>
          <a:p>
            <a:endParaRPr lang="ru-RU" sz="2800" b="1" dirty="0" smtClean="0">
              <a:latin typeface="Bookman Old Style" pitchFamily="18" charset="0"/>
            </a:endParaRPr>
          </a:p>
          <a:p>
            <a:endParaRPr lang="ru-RU" sz="2800" b="1" dirty="0" smtClean="0">
              <a:latin typeface="Bookman Old Style" pitchFamily="18" charset="0"/>
            </a:endParaRPr>
          </a:p>
          <a:p>
            <a:endParaRPr lang="ru-RU" sz="2800" b="1" dirty="0" smtClean="0">
              <a:latin typeface="Bookman Old Style" pitchFamily="18" charset="0"/>
            </a:endParaRPr>
          </a:p>
          <a:p>
            <a:endParaRPr lang="ru-RU" sz="2800" b="1" dirty="0">
              <a:latin typeface="Bookman Old Style" pitchFamily="18" charset="0"/>
            </a:endParaRPr>
          </a:p>
        </p:txBody>
      </p:sp>
      <p:pic>
        <p:nvPicPr>
          <p:cNvPr id="23554" name="Picture 2" descr="http://www.chudoos.ru/images/stories/my_images/200783_9681-8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785926"/>
            <a:ext cx="2428892" cy="1575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60" name="Picture 8" descr="http://rstart.com.ua/images/statti/razvitie-malishey/igry-dlya-samyx-malenkix-melkaya-motorika/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85926"/>
            <a:ext cx="2428924" cy="1714512"/>
          </a:xfrm>
          <a:prstGeom prst="rect">
            <a:avLst/>
          </a:prstGeom>
          <a:noFill/>
        </p:spPr>
      </p:pic>
      <p:pic>
        <p:nvPicPr>
          <p:cNvPr id="23562" name="Picture 10" descr="http://www.sadmishutka.edusite.ru/images/clip_image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714488"/>
            <a:ext cx="2519812" cy="1785951"/>
          </a:xfrm>
          <a:prstGeom prst="rect">
            <a:avLst/>
          </a:prstGeom>
          <a:noFill/>
        </p:spPr>
      </p:pic>
      <p:pic>
        <p:nvPicPr>
          <p:cNvPr id="23564" name="Picture 12" descr="http://i3.imgbb.ru/img8/d/2/8/d28634a8300e3dfa3417bb08214a26b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071942"/>
            <a:ext cx="2379778" cy="1857388"/>
          </a:xfrm>
          <a:prstGeom prst="rect">
            <a:avLst/>
          </a:prstGeom>
          <a:noFill/>
        </p:spPr>
      </p:pic>
      <p:pic>
        <p:nvPicPr>
          <p:cNvPr id="23566" name="Picture 14" descr="http://cs10297.vk.com/u14229178/-14/x_fbf26a2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4000504"/>
            <a:ext cx="2500330" cy="1857389"/>
          </a:xfrm>
          <a:prstGeom prst="rect">
            <a:avLst/>
          </a:prstGeom>
          <a:noFill/>
        </p:spPr>
      </p:pic>
      <p:pic>
        <p:nvPicPr>
          <p:cNvPr id="23568" name="Picture 16" descr="http://igrushka56.ru/assets/images/bea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3929066"/>
            <a:ext cx="2857520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57166"/>
            <a:ext cx="5357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Bookman Old Style" pitchFamily="18" charset="0"/>
                <a:sym typeface="Wingdings"/>
              </a:rPr>
              <a:t></a:t>
            </a:r>
            <a:r>
              <a:rPr lang="ru-RU" sz="2400" b="1" dirty="0" smtClean="0">
                <a:latin typeface="Bookman Old Style" pitchFamily="18" charset="0"/>
              </a:rPr>
              <a:t>артикуляционную моторику:</a:t>
            </a:r>
          </a:p>
          <a:p>
            <a:endParaRPr lang="ru-RU" sz="2400" b="1" dirty="0" smtClean="0">
              <a:latin typeface="Bookman Old Style" pitchFamily="18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928670"/>
            <a:ext cx="2428892" cy="1857388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928670"/>
            <a:ext cx="2428892" cy="1857388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429000"/>
            <a:ext cx="2214578" cy="2286016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429000"/>
            <a:ext cx="2143140" cy="224790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3429000"/>
            <a:ext cx="2143140" cy="2292713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928794" y="2928934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</a:t>
            </a:r>
            <a:r>
              <a:rPr lang="ru-RU" sz="2400" b="1" dirty="0" smtClean="0">
                <a:latin typeface="Bookman Old Style" pitchFamily="18" charset="0"/>
              </a:rPr>
              <a:t>Рыбка</a:t>
            </a:r>
            <a:endParaRPr lang="ru-RU" sz="2400" b="1" dirty="0">
              <a:latin typeface="Bookman Old Style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628" y="3000372"/>
            <a:ext cx="2248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Лопаточка</a:t>
            </a:r>
            <a:endParaRPr lang="ru-RU" sz="2400" b="1" dirty="0">
              <a:latin typeface="Bookman Old Style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224" y="5929330"/>
            <a:ext cx="1749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Иголочка</a:t>
            </a:r>
            <a:endParaRPr lang="ru-RU" sz="2400" b="1" dirty="0">
              <a:latin typeface="Bookman Old Style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14678" y="5786455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>  </a:t>
            </a:r>
            <a:r>
              <a:rPr lang="ru-RU" sz="2400" b="1" dirty="0" smtClean="0">
                <a:latin typeface="Bookman Old Style" pitchFamily="18" charset="0"/>
              </a:rPr>
              <a:t>Чашечка</a:t>
            </a:r>
            <a:endParaRPr lang="ru-RU" sz="2400" b="1" dirty="0">
              <a:latin typeface="Bookman Old Style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29388" y="6000768"/>
            <a:ext cx="1672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Лошадка</a:t>
            </a:r>
            <a:endParaRPr lang="ru-RU" sz="2400" b="1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169</Words>
  <Application>Microsoft Office PowerPoint</Application>
  <PresentationFormat>Экран (4:3)</PresentationFormat>
  <Paragraphs>104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Речевое развитие детей младшего дошкольного возраста.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OOO</cp:lastModifiedBy>
  <cp:revision>24</cp:revision>
  <dcterms:created xsi:type="dcterms:W3CDTF">2013-01-06T18:32:13Z</dcterms:created>
  <dcterms:modified xsi:type="dcterms:W3CDTF">2020-04-10T18:31:23Z</dcterms:modified>
</cp:coreProperties>
</file>