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1" r:id="rId5"/>
    <p:sldId id="285" r:id="rId6"/>
    <p:sldId id="261" r:id="rId7"/>
    <p:sldId id="269" r:id="rId8"/>
    <p:sldId id="270" r:id="rId9"/>
    <p:sldId id="28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DB1F2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60"/>
  </p:normalViewPr>
  <p:slideViewPr>
    <p:cSldViewPr>
      <p:cViewPr varScale="1">
        <p:scale>
          <a:sx n="56" d="100"/>
          <a:sy n="56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8B2AB-E5ED-4061-B48E-8B8E6868D19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7577E0A0-3FEE-4431-A81B-58FD70B40B7A}">
      <dgm:prSet phldrT="[Текст]" custT="1"/>
      <dgm:spPr/>
      <dgm:t>
        <a:bodyPr/>
        <a:lstStyle/>
        <a:p>
          <a:r>
            <a:rPr lang="ru-RU" sz="4000" dirty="0" smtClean="0"/>
            <a:t>Адаптация</a:t>
          </a:r>
          <a:endParaRPr lang="ru-RU" sz="4000" dirty="0"/>
        </a:p>
      </dgm:t>
    </dgm:pt>
    <dgm:pt modelId="{312D8C7E-4315-437F-8896-AFE306D4052E}" type="parTrans" cxnId="{8326EADB-63D8-4DF0-B6E0-84FAD8F5A764}">
      <dgm:prSet/>
      <dgm:spPr/>
      <dgm:t>
        <a:bodyPr/>
        <a:lstStyle/>
        <a:p>
          <a:endParaRPr lang="ru-RU"/>
        </a:p>
      </dgm:t>
    </dgm:pt>
    <dgm:pt modelId="{9B384084-657A-4A7C-8C0C-1C88B7F207B3}" type="sibTrans" cxnId="{8326EADB-63D8-4DF0-B6E0-84FAD8F5A764}">
      <dgm:prSet/>
      <dgm:spPr/>
      <dgm:t>
        <a:bodyPr/>
        <a:lstStyle/>
        <a:p>
          <a:endParaRPr lang="ru-RU"/>
        </a:p>
      </dgm:t>
    </dgm:pt>
    <dgm:pt modelId="{6093BCE3-B47A-4FF4-BDBD-9BD5D292588B}">
      <dgm:prSet phldrT="[Текст]" custT="1"/>
      <dgm:spPr/>
      <dgm:t>
        <a:bodyPr/>
        <a:lstStyle/>
        <a:p>
          <a:r>
            <a:rPr lang="ru-RU" sz="2800" dirty="0" smtClean="0"/>
            <a:t>Легкая (2-3 недели)</a:t>
          </a:r>
          <a:endParaRPr lang="ru-RU" sz="2800" dirty="0"/>
        </a:p>
      </dgm:t>
    </dgm:pt>
    <dgm:pt modelId="{2BD3F9AA-1747-4C72-B232-0A0EA84D11D7}" type="parTrans" cxnId="{0C1789D3-6D52-4D37-AB51-AC09D5CD2062}">
      <dgm:prSet/>
      <dgm:spPr/>
      <dgm:t>
        <a:bodyPr/>
        <a:lstStyle/>
        <a:p>
          <a:endParaRPr lang="ru-RU"/>
        </a:p>
      </dgm:t>
    </dgm:pt>
    <dgm:pt modelId="{881D1BFD-31F4-4405-9F26-3AF1BDAECBAE}" type="sibTrans" cxnId="{0C1789D3-6D52-4D37-AB51-AC09D5CD2062}">
      <dgm:prSet/>
      <dgm:spPr/>
      <dgm:t>
        <a:bodyPr/>
        <a:lstStyle/>
        <a:p>
          <a:endParaRPr lang="ru-RU"/>
        </a:p>
      </dgm:t>
    </dgm:pt>
    <dgm:pt modelId="{20389875-7894-4084-A20A-DF8A04F6F0A9}">
      <dgm:prSet phldrT="[Текст]" custT="1"/>
      <dgm:spPr/>
      <dgm:t>
        <a:bodyPr/>
        <a:lstStyle/>
        <a:p>
          <a:r>
            <a:rPr lang="ru-RU" sz="2800" dirty="0" smtClean="0"/>
            <a:t>Средняя (1 месяц)</a:t>
          </a:r>
          <a:endParaRPr lang="ru-RU" sz="2800" dirty="0"/>
        </a:p>
      </dgm:t>
    </dgm:pt>
    <dgm:pt modelId="{E3BD2960-C2F3-4025-8E86-0910BF362669}" type="parTrans" cxnId="{8DE8BFF5-CA04-4FF9-9675-40F19AFC6CEC}">
      <dgm:prSet/>
      <dgm:spPr/>
      <dgm:t>
        <a:bodyPr/>
        <a:lstStyle/>
        <a:p>
          <a:endParaRPr lang="ru-RU"/>
        </a:p>
      </dgm:t>
    </dgm:pt>
    <dgm:pt modelId="{248E7EAB-9993-45D7-A47B-0C34F7ED3D6C}" type="sibTrans" cxnId="{8DE8BFF5-CA04-4FF9-9675-40F19AFC6CEC}">
      <dgm:prSet/>
      <dgm:spPr/>
      <dgm:t>
        <a:bodyPr/>
        <a:lstStyle/>
        <a:p>
          <a:endParaRPr lang="ru-RU"/>
        </a:p>
      </dgm:t>
    </dgm:pt>
    <dgm:pt modelId="{F5F9F204-4C08-43E8-A312-5E76BFCEB3D1}">
      <dgm:prSet phldrT="[Текст]" custT="1"/>
      <dgm:spPr/>
      <dgm:t>
        <a:bodyPr/>
        <a:lstStyle/>
        <a:p>
          <a:pPr algn="ctr"/>
          <a:r>
            <a:rPr lang="ru-RU" sz="2800" dirty="0" smtClean="0"/>
            <a:t>Тяжелая (2 и более месяцев)</a:t>
          </a:r>
          <a:endParaRPr lang="ru-RU" sz="2800" dirty="0"/>
        </a:p>
      </dgm:t>
    </dgm:pt>
    <dgm:pt modelId="{1D15539C-3A52-4E0D-8525-2C6CCF233307}" type="parTrans" cxnId="{BB99BD5B-68FD-40E3-81BB-0E84F1496C5F}">
      <dgm:prSet/>
      <dgm:spPr/>
      <dgm:t>
        <a:bodyPr/>
        <a:lstStyle/>
        <a:p>
          <a:endParaRPr lang="ru-RU"/>
        </a:p>
      </dgm:t>
    </dgm:pt>
    <dgm:pt modelId="{A43CA9DC-F2D3-40FB-94EA-A6C592D2D491}" type="sibTrans" cxnId="{BB99BD5B-68FD-40E3-81BB-0E84F1496C5F}">
      <dgm:prSet/>
      <dgm:spPr/>
      <dgm:t>
        <a:bodyPr/>
        <a:lstStyle/>
        <a:p>
          <a:endParaRPr lang="ru-RU"/>
        </a:p>
      </dgm:t>
    </dgm:pt>
    <dgm:pt modelId="{5BC02F36-C03D-4BF6-91EF-E8FE6AAC7935}" type="pres">
      <dgm:prSet presAssocID="{31C8B2AB-E5ED-4061-B48E-8B8E6868D19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70E183-0B1C-4804-8655-ACC71F8DADB1}" type="pres">
      <dgm:prSet presAssocID="{7577E0A0-3FEE-4431-A81B-58FD70B40B7A}" presName="root1" presStyleCnt="0"/>
      <dgm:spPr/>
    </dgm:pt>
    <dgm:pt modelId="{6D9950C0-BD01-4E64-A3C9-A7B864E3393F}" type="pres">
      <dgm:prSet presAssocID="{7577E0A0-3FEE-4431-A81B-58FD70B40B7A}" presName="LevelOneTextNode" presStyleLbl="node0" presStyleIdx="0" presStyleCnt="1" custLinFactX="-109825" custLinFactNeighborX="-200000" custLinFactNeighborY="206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A1ADF8-BD24-4861-8B4F-74112924A093}" type="pres">
      <dgm:prSet presAssocID="{7577E0A0-3FEE-4431-A81B-58FD70B40B7A}" presName="level2hierChild" presStyleCnt="0"/>
      <dgm:spPr/>
    </dgm:pt>
    <dgm:pt modelId="{F8205A29-25C1-4689-8789-936F533047C8}" type="pres">
      <dgm:prSet presAssocID="{2BD3F9AA-1747-4C72-B232-0A0EA84D11D7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7CDA24DB-99A5-4592-9D13-9C82A43DBD01}" type="pres">
      <dgm:prSet presAssocID="{2BD3F9AA-1747-4C72-B232-0A0EA84D11D7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F6DFFE3-869B-4B90-8559-B20BBFA182A4}" type="pres">
      <dgm:prSet presAssocID="{6093BCE3-B47A-4FF4-BDBD-9BD5D292588B}" presName="root2" presStyleCnt="0"/>
      <dgm:spPr/>
    </dgm:pt>
    <dgm:pt modelId="{1C718BAD-3A47-4A79-A6F5-B23F3D0679F9}" type="pres">
      <dgm:prSet presAssocID="{6093BCE3-B47A-4FF4-BDBD-9BD5D292588B}" presName="LevelTwoTextNode" presStyleLbl="node2" presStyleIdx="0" presStyleCnt="3" custScaleX="129765" custLinFactNeighborX="1780" custLinFactNeighborY="-44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FBCFB6-145F-4FF1-A9CD-85D669B95BD8}" type="pres">
      <dgm:prSet presAssocID="{6093BCE3-B47A-4FF4-BDBD-9BD5D292588B}" presName="level3hierChild" presStyleCnt="0"/>
      <dgm:spPr/>
    </dgm:pt>
    <dgm:pt modelId="{ED66C4CA-3CCD-4CD9-8FC1-D2066C5EB106}" type="pres">
      <dgm:prSet presAssocID="{E3BD2960-C2F3-4025-8E86-0910BF362669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45F07902-C1C2-4B49-9906-C3CFE96A2693}" type="pres">
      <dgm:prSet presAssocID="{E3BD2960-C2F3-4025-8E86-0910BF362669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8D089DC-D747-4A9D-BDCC-93E98CEA2BE4}" type="pres">
      <dgm:prSet presAssocID="{20389875-7894-4084-A20A-DF8A04F6F0A9}" presName="root2" presStyleCnt="0"/>
      <dgm:spPr/>
    </dgm:pt>
    <dgm:pt modelId="{00B506B6-E281-4922-81C0-0B9A414B3C82}" type="pres">
      <dgm:prSet presAssocID="{20389875-7894-4084-A20A-DF8A04F6F0A9}" presName="LevelTwoTextNode" presStyleLbl="node2" presStyleIdx="1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58A8E3-4DDE-408F-A3F3-E3B2F0CC0ED4}" type="pres">
      <dgm:prSet presAssocID="{20389875-7894-4084-A20A-DF8A04F6F0A9}" presName="level3hierChild" presStyleCnt="0"/>
      <dgm:spPr/>
    </dgm:pt>
    <dgm:pt modelId="{664D0760-5690-44C6-AA24-9CF68FD438CE}" type="pres">
      <dgm:prSet presAssocID="{1D15539C-3A52-4E0D-8525-2C6CCF233307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77488BEB-038C-42AF-8B67-BBF87F0BA183}" type="pres">
      <dgm:prSet presAssocID="{1D15539C-3A52-4E0D-8525-2C6CCF233307}" presName="connTx" presStyleLbl="parChTrans1D2" presStyleIdx="2" presStyleCnt="3"/>
      <dgm:spPr/>
      <dgm:t>
        <a:bodyPr/>
        <a:lstStyle/>
        <a:p>
          <a:endParaRPr lang="ru-RU"/>
        </a:p>
      </dgm:t>
    </dgm:pt>
    <dgm:pt modelId="{1B362713-480A-45BE-9B86-C2C0DA063205}" type="pres">
      <dgm:prSet presAssocID="{F5F9F204-4C08-43E8-A312-5E76BFCEB3D1}" presName="root2" presStyleCnt="0"/>
      <dgm:spPr/>
    </dgm:pt>
    <dgm:pt modelId="{665EBFEE-98D1-4654-9450-7496A209FB76}" type="pres">
      <dgm:prSet presAssocID="{F5F9F204-4C08-43E8-A312-5E76BFCEB3D1}" presName="LevelTwoTextNode" presStyleLbl="node2" presStyleIdx="2" presStyleCnt="3" custScaleX="1333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3AB64A-BB21-47AB-ABB1-9406C150B953}" type="pres">
      <dgm:prSet presAssocID="{F5F9F204-4C08-43E8-A312-5E76BFCEB3D1}" presName="level3hierChild" presStyleCnt="0"/>
      <dgm:spPr/>
    </dgm:pt>
  </dgm:ptLst>
  <dgm:cxnLst>
    <dgm:cxn modelId="{16A2663B-D114-48AA-9E55-2A57A8ADB11D}" type="presOf" srcId="{2BD3F9AA-1747-4C72-B232-0A0EA84D11D7}" destId="{F8205A29-25C1-4689-8789-936F533047C8}" srcOrd="0" destOrd="0" presId="urn:microsoft.com/office/officeart/2008/layout/HorizontalMultiLevelHierarchy"/>
    <dgm:cxn modelId="{15487AE4-2F02-413B-B394-1B135355EF73}" type="presOf" srcId="{1D15539C-3A52-4E0D-8525-2C6CCF233307}" destId="{77488BEB-038C-42AF-8B67-BBF87F0BA183}" srcOrd="1" destOrd="0" presId="urn:microsoft.com/office/officeart/2008/layout/HorizontalMultiLevelHierarchy"/>
    <dgm:cxn modelId="{B3A91101-E678-4D37-B027-0874E3A255CB}" type="presOf" srcId="{2BD3F9AA-1747-4C72-B232-0A0EA84D11D7}" destId="{7CDA24DB-99A5-4592-9D13-9C82A43DBD01}" srcOrd="1" destOrd="0" presId="urn:microsoft.com/office/officeart/2008/layout/HorizontalMultiLevelHierarchy"/>
    <dgm:cxn modelId="{8326EADB-63D8-4DF0-B6E0-84FAD8F5A764}" srcId="{31C8B2AB-E5ED-4061-B48E-8B8E6868D196}" destId="{7577E0A0-3FEE-4431-A81B-58FD70B40B7A}" srcOrd="0" destOrd="0" parTransId="{312D8C7E-4315-437F-8896-AFE306D4052E}" sibTransId="{9B384084-657A-4A7C-8C0C-1C88B7F207B3}"/>
    <dgm:cxn modelId="{0C1789D3-6D52-4D37-AB51-AC09D5CD2062}" srcId="{7577E0A0-3FEE-4431-A81B-58FD70B40B7A}" destId="{6093BCE3-B47A-4FF4-BDBD-9BD5D292588B}" srcOrd="0" destOrd="0" parTransId="{2BD3F9AA-1747-4C72-B232-0A0EA84D11D7}" sibTransId="{881D1BFD-31F4-4405-9F26-3AF1BDAECBAE}"/>
    <dgm:cxn modelId="{8DE8BFF5-CA04-4FF9-9675-40F19AFC6CEC}" srcId="{7577E0A0-3FEE-4431-A81B-58FD70B40B7A}" destId="{20389875-7894-4084-A20A-DF8A04F6F0A9}" srcOrd="1" destOrd="0" parTransId="{E3BD2960-C2F3-4025-8E86-0910BF362669}" sibTransId="{248E7EAB-9993-45D7-A47B-0C34F7ED3D6C}"/>
    <dgm:cxn modelId="{BB99BD5B-68FD-40E3-81BB-0E84F1496C5F}" srcId="{7577E0A0-3FEE-4431-A81B-58FD70B40B7A}" destId="{F5F9F204-4C08-43E8-A312-5E76BFCEB3D1}" srcOrd="2" destOrd="0" parTransId="{1D15539C-3A52-4E0D-8525-2C6CCF233307}" sibTransId="{A43CA9DC-F2D3-40FB-94EA-A6C592D2D491}"/>
    <dgm:cxn modelId="{66504CD1-E537-4ED2-B8DE-998D1CC11CF0}" type="presOf" srcId="{6093BCE3-B47A-4FF4-BDBD-9BD5D292588B}" destId="{1C718BAD-3A47-4A79-A6F5-B23F3D0679F9}" srcOrd="0" destOrd="0" presId="urn:microsoft.com/office/officeart/2008/layout/HorizontalMultiLevelHierarchy"/>
    <dgm:cxn modelId="{44A49C28-51F8-4060-8891-F1408670C202}" type="presOf" srcId="{E3BD2960-C2F3-4025-8E86-0910BF362669}" destId="{45F07902-C1C2-4B49-9906-C3CFE96A2693}" srcOrd="1" destOrd="0" presId="urn:microsoft.com/office/officeart/2008/layout/HorizontalMultiLevelHierarchy"/>
    <dgm:cxn modelId="{6EE4CB7F-95F6-41ED-A7B1-D7E35ABF51F4}" type="presOf" srcId="{1D15539C-3A52-4E0D-8525-2C6CCF233307}" destId="{664D0760-5690-44C6-AA24-9CF68FD438CE}" srcOrd="0" destOrd="0" presId="urn:microsoft.com/office/officeart/2008/layout/HorizontalMultiLevelHierarchy"/>
    <dgm:cxn modelId="{7056406A-71F9-4C46-B37F-87CA934E9135}" type="presOf" srcId="{F5F9F204-4C08-43E8-A312-5E76BFCEB3D1}" destId="{665EBFEE-98D1-4654-9450-7496A209FB76}" srcOrd="0" destOrd="0" presId="urn:microsoft.com/office/officeart/2008/layout/HorizontalMultiLevelHierarchy"/>
    <dgm:cxn modelId="{778529F2-3004-4071-9DBB-030C9DD8A94B}" type="presOf" srcId="{31C8B2AB-E5ED-4061-B48E-8B8E6868D196}" destId="{5BC02F36-C03D-4BF6-91EF-E8FE6AAC7935}" srcOrd="0" destOrd="0" presId="urn:microsoft.com/office/officeart/2008/layout/HorizontalMultiLevelHierarchy"/>
    <dgm:cxn modelId="{F22C820B-0315-440F-A0FF-A109FE8436E6}" type="presOf" srcId="{20389875-7894-4084-A20A-DF8A04F6F0A9}" destId="{00B506B6-E281-4922-81C0-0B9A414B3C82}" srcOrd="0" destOrd="0" presId="urn:microsoft.com/office/officeart/2008/layout/HorizontalMultiLevelHierarchy"/>
    <dgm:cxn modelId="{021E6A54-B696-46D2-B928-B85A4A81A15B}" type="presOf" srcId="{E3BD2960-C2F3-4025-8E86-0910BF362669}" destId="{ED66C4CA-3CCD-4CD9-8FC1-D2066C5EB106}" srcOrd="0" destOrd="0" presId="urn:microsoft.com/office/officeart/2008/layout/HorizontalMultiLevelHierarchy"/>
    <dgm:cxn modelId="{45732684-53AF-4F62-8895-D0F47911483D}" type="presOf" srcId="{7577E0A0-3FEE-4431-A81B-58FD70B40B7A}" destId="{6D9950C0-BD01-4E64-A3C9-A7B864E3393F}" srcOrd="0" destOrd="0" presId="urn:microsoft.com/office/officeart/2008/layout/HorizontalMultiLevelHierarchy"/>
    <dgm:cxn modelId="{C24E85FB-1046-4919-9A15-AC6C0DAA5E16}" type="presParOf" srcId="{5BC02F36-C03D-4BF6-91EF-E8FE6AAC7935}" destId="{F470E183-0B1C-4804-8655-ACC71F8DADB1}" srcOrd="0" destOrd="0" presId="urn:microsoft.com/office/officeart/2008/layout/HorizontalMultiLevelHierarchy"/>
    <dgm:cxn modelId="{A4910F0E-A2DA-4E11-BD05-464C1524C6E2}" type="presParOf" srcId="{F470E183-0B1C-4804-8655-ACC71F8DADB1}" destId="{6D9950C0-BD01-4E64-A3C9-A7B864E3393F}" srcOrd="0" destOrd="0" presId="urn:microsoft.com/office/officeart/2008/layout/HorizontalMultiLevelHierarchy"/>
    <dgm:cxn modelId="{9794B245-6B8D-4B7E-B9B4-3D05B3F6F46F}" type="presParOf" srcId="{F470E183-0B1C-4804-8655-ACC71F8DADB1}" destId="{ACA1ADF8-BD24-4861-8B4F-74112924A093}" srcOrd="1" destOrd="0" presId="urn:microsoft.com/office/officeart/2008/layout/HorizontalMultiLevelHierarchy"/>
    <dgm:cxn modelId="{2DC4EDD0-BD1B-436B-818E-360E7A8613DA}" type="presParOf" srcId="{ACA1ADF8-BD24-4861-8B4F-74112924A093}" destId="{F8205A29-25C1-4689-8789-936F533047C8}" srcOrd="0" destOrd="0" presId="urn:microsoft.com/office/officeart/2008/layout/HorizontalMultiLevelHierarchy"/>
    <dgm:cxn modelId="{CCEA91C5-F70F-48B4-AE93-1CDB7B375AEA}" type="presParOf" srcId="{F8205A29-25C1-4689-8789-936F533047C8}" destId="{7CDA24DB-99A5-4592-9D13-9C82A43DBD01}" srcOrd="0" destOrd="0" presId="urn:microsoft.com/office/officeart/2008/layout/HorizontalMultiLevelHierarchy"/>
    <dgm:cxn modelId="{F5B25DCF-8D68-41AC-9FDF-EDDE20AFE063}" type="presParOf" srcId="{ACA1ADF8-BD24-4861-8B4F-74112924A093}" destId="{0F6DFFE3-869B-4B90-8559-B20BBFA182A4}" srcOrd="1" destOrd="0" presId="urn:microsoft.com/office/officeart/2008/layout/HorizontalMultiLevelHierarchy"/>
    <dgm:cxn modelId="{56F1C7B5-9B9C-4B5F-9CD8-1585018789D4}" type="presParOf" srcId="{0F6DFFE3-869B-4B90-8559-B20BBFA182A4}" destId="{1C718BAD-3A47-4A79-A6F5-B23F3D0679F9}" srcOrd="0" destOrd="0" presId="urn:microsoft.com/office/officeart/2008/layout/HorizontalMultiLevelHierarchy"/>
    <dgm:cxn modelId="{D2511F5A-305C-4059-9626-6633675B02D0}" type="presParOf" srcId="{0F6DFFE3-869B-4B90-8559-B20BBFA182A4}" destId="{72FBCFB6-145F-4FF1-A9CD-85D669B95BD8}" srcOrd="1" destOrd="0" presId="urn:microsoft.com/office/officeart/2008/layout/HorizontalMultiLevelHierarchy"/>
    <dgm:cxn modelId="{BA8EF30C-C81B-4BCD-87ED-0BC88309D848}" type="presParOf" srcId="{ACA1ADF8-BD24-4861-8B4F-74112924A093}" destId="{ED66C4CA-3CCD-4CD9-8FC1-D2066C5EB106}" srcOrd="2" destOrd="0" presId="urn:microsoft.com/office/officeart/2008/layout/HorizontalMultiLevelHierarchy"/>
    <dgm:cxn modelId="{2BFAAB5D-1469-4404-9CA1-DDFF0B53FAD0}" type="presParOf" srcId="{ED66C4CA-3CCD-4CD9-8FC1-D2066C5EB106}" destId="{45F07902-C1C2-4B49-9906-C3CFE96A2693}" srcOrd="0" destOrd="0" presId="urn:microsoft.com/office/officeart/2008/layout/HorizontalMultiLevelHierarchy"/>
    <dgm:cxn modelId="{84D79526-2250-4C0E-A634-C041D94BD835}" type="presParOf" srcId="{ACA1ADF8-BD24-4861-8B4F-74112924A093}" destId="{18D089DC-D747-4A9D-BDCC-93E98CEA2BE4}" srcOrd="3" destOrd="0" presId="urn:microsoft.com/office/officeart/2008/layout/HorizontalMultiLevelHierarchy"/>
    <dgm:cxn modelId="{00E04F7D-931E-4C8D-9CFD-717F53DE3578}" type="presParOf" srcId="{18D089DC-D747-4A9D-BDCC-93E98CEA2BE4}" destId="{00B506B6-E281-4922-81C0-0B9A414B3C82}" srcOrd="0" destOrd="0" presId="urn:microsoft.com/office/officeart/2008/layout/HorizontalMultiLevelHierarchy"/>
    <dgm:cxn modelId="{FA862715-B93A-49B4-8CD6-878E347728E0}" type="presParOf" srcId="{18D089DC-D747-4A9D-BDCC-93E98CEA2BE4}" destId="{6858A8E3-4DDE-408F-A3F3-E3B2F0CC0ED4}" srcOrd="1" destOrd="0" presId="urn:microsoft.com/office/officeart/2008/layout/HorizontalMultiLevelHierarchy"/>
    <dgm:cxn modelId="{4E19A3F9-9CBB-4D66-A5C0-2A31333FE211}" type="presParOf" srcId="{ACA1ADF8-BD24-4861-8B4F-74112924A093}" destId="{664D0760-5690-44C6-AA24-9CF68FD438CE}" srcOrd="4" destOrd="0" presId="urn:microsoft.com/office/officeart/2008/layout/HorizontalMultiLevelHierarchy"/>
    <dgm:cxn modelId="{2E26A45F-BF25-4D55-97D3-067506F243D9}" type="presParOf" srcId="{664D0760-5690-44C6-AA24-9CF68FD438CE}" destId="{77488BEB-038C-42AF-8B67-BBF87F0BA183}" srcOrd="0" destOrd="0" presId="urn:microsoft.com/office/officeart/2008/layout/HorizontalMultiLevelHierarchy"/>
    <dgm:cxn modelId="{F0F84D76-CFDB-4BE8-B70A-4DB9E4821061}" type="presParOf" srcId="{ACA1ADF8-BD24-4861-8B4F-74112924A093}" destId="{1B362713-480A-45BE-9B86-C2C0DA063205}" srcOrd="5" destOrd="0" presId="urn:microsoft.com/office/officeart/2008/layout/HorizontalMultiLevelHierarchy"/>
    <dgm:cxn modelId="{342AD286-3432-4E0D-B010-C9201878504E}" type="presParOf" srcId="{1B362713-480A-45BE-9B86-C2C0DA063205}" destId="{665EBFEE-98D1-4654-9450-7496A209FB76}" srcOrd="0" destOrd="0" presId="urn:microsoft.com/office/officeart/2008/layout/HorizontalMultiLevelHierarchy"/>
    <dgm:cxn modelId="{4C546986-D7BA-49BB-8A24-C2E3E8857368}" type="presParOf" srcId="{1B362713-480A-45BE-9B86-C2C0DA063205}" destId="{5B3AB64A-BB21-47AB-ABB1-9406C150B9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4D0760-5690-44C6-AA24-9CF68FD438CE}">
      <dsp:nvSpPr>
        <dsp:cNvPr id="0" name=""/>
        <dsp:cNvSpPr/>
      </dsp:nvSpPr>
      <dsp:spPr>
        <a:xfrm>
          <a:off x="820891" y="2160240"/>
          <a:ext cx="2096351" cy="1026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8175" y="0"/>
              </a:lnTo>
              <a:lnTo>
                <a:pt x="1048175" y="1026114"/>
              </a:lnTo>
              <a:lnTo>
                <a:pt x="2096351" y="1026114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10716" y="2614946"/>
        <a:ext cx="116700" cy="116700"/>
      </dsp:txXfrm>
    </dsp:sp>
    <dsp:sp modelId="{ED66C4CA-3CCD-4CD9-8FC1-D2066C5EB106}">
      <dsp:nvSpPr>
        <dsp:cNvPr id="0" name=""/>
        <dsp:cNvSpPr/>
      </dsp:nvSpPr>
      <dsp:spPr>
        <a:xfrm>
          <a:off x="820891" y="2114519"/>
          <a:ext cx="20963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96351" y="4572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816658" y="2107831"/>
        <a:ext cx="104817" cy="104817"/>
      </dsp:txXfrm>
    </dsp:sp>
    <dsp:sp modelId="{F8205A29-25C1-4689-8789-936F533047C8}">
      <dsp:nvSpPr>
        <dsp:cNvPr id="0" name=""/>
        <dsp:cNvSpPr/>
      </dsp:nvSpPr>
      <dsp:spPr>
        <a:xfrm>
          <a:off x="820891" y="1097834"/>
          <a:ext cx="2144278" cy="1062405"/>
        </a:xfrm>
        <a:custGeom>
          <a:avLst/>
          <a:gdLst/>
          <a:ahLst/>
          <a:cxnLst/>
          <a:rect l="0" t="0" r="0" b="0"/>
          <a:pathLst>
            <a:path>
              <a:moveTo>
                <a:pt x="0" y="1062405"/>
              </a:moveTo>
              <a:lnTo>
                <a:pt x="1072139" y="1062405"/>
              </a:lnTo>
              <a:lnTo>
                <a:pt x="1072139" y="0"/>
              </a:lnTo>
              <a:lnTo>
                <a:pt x="2144278" y="0"/>
              </a:lnTo>
            </a:path>
          </a:pathLst>
        </a:custGeom>
        <a:noFill/>
        <a:ln w="254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33204" y="1569211"/>
        <a:ext cx="119651" cy="119651"/>
      </dsp:txXfrm>
    </dsp:sp>
    <dsp:sp modelId="{6D9950C0-BD01-4E64-A3C9-A7B864E3393F}">
      <dsp:nvSpPr>
        <dsp:cNvPr id="0" name=""/>
        <dsp:cNvSpPr/>
      </dsp:nvSpPr>
      <dsp:spPr>
        <a:xfrm rot="16200000">
          <a:off x="-1749794" y="1749794"/>
          <a:ext cx="4320480" cy="820891"/>
        </a:xfrm>
        <a:prstGeom prst="rect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Адаптация</a:t>
          </a:r>
          <a:endParaRPr lang="ru-RU" sz="4000" kern="1200" dirty="0"/>
        </a:p>
      </dsp:txBody>
      <dsp:txXfrm rot="16200000">
        <a:off x="-1749794" y="1749794"/>
        <a:ext cx="4320480" cy="820891"/>
      </dsp:txXfrm>
    </dsp:sp>
    <dsp:sp modelId="{1C718BAD-3A47-4A79-A6F5-B23F3D0679F9}">
      <dsp:nvSpPr>
        <dsp:cNvPr id="0" name=""/>
        <dsp:cNvSpPr/>
      </dsp:nvSpPr>
      <dsp:spPr>
        <a:xfrm>
          <a:off x="2965169" y="687388"/>
          <a:ext cx="3493952" cy="82089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Легкая (2-3 недели)</a:t>
          </a:r>
          <a:endParaRPr lang="ru-RU" sz="2800" kern="1200" dirty="0"/>
        </a:p>
      </dsp:txBody>
      <dsp:txXfrm>
        <a:off x="2965169" y="687388"/>
        <a:ext cx="3493952" cy="820891"/>
      </dsp:txXfrm>
    </dsp:sp>
    <dsp:sp modelId="{00B506B6-E281-4922-81C0-0B9A414B3C82}">
      <dsp:nvSpPr>
        <dsp:cNvPr id="0" name=""/>
        <dsp:cNvSpPr/>
      </dsp:nvSpPr>
      <dsp:spPr>
        <a:xfrm>
          <a:off x="2917242" y="1749794"/>
          <a:ext cx="3589806" cy="82089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Средняя (1 месяц)</a:t>
          </a:r>
          <a:endParaRPr lang="ru-RU" sz="2800" kern="1200" dirty="0"/>
        </a:p>
      </dsp:txBody>
      <dsp:txXfrm>
        <a:off x="2917242" y="1749794"/>
        <a:ext cx="3589806" cy="820891"/>
      </dsp:txXfrm>
    </dsp:sp>
    <dsp:sp modelId="{665EBFEE-98D1-4654-9450-7496A209FB76}">
      <dsp:nvSpPr>
        <dsp:cNvPr id="0" name=""/>
        <dsp:cNvSpPr/>
      </dsp:nvSpPr>
      <dsp:spPr>
        <a:xfrm>
          <a:off x="2917242" y="2775908"/>
          <a:ext cx="3589806" cy="820891"/>
        </a:xfrm>
        <a:prstGeom prst="rect">
          <a:avLst/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Тяжелая (2 и более месяцев)</a:t>
          </a:r>
          <a:endParaRPr lang="ru-RU" sz="2800" kern="1200" dirty="0"/>
        </a:p>
      </dsp:txBody>
      <dsp:txXfrm>
        <a:off x="2917242" y="2775908"/>
        <a:ext cx="3589806" cy="820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-387424"/>
            <a:ext cx="9144000" cy="724542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txBody>
          <a:bodyPr anchor="t" anchorCtr="0">
            <a:normAutofit fontScale="32500" lnSpcReduction="20000"/>
            <a:scene3d>
              <a:camera prst="orthographicFront">
                <a:rot lat="0" lon="600000" rev="0"/>
              </a:camera>
              <a:lightRig rig="threePt" dir="t"/>
            </a:scene3d>
            <a:sp3d/>
          </a:bodyPr>
          <a:lstStyle/>
          <a:p>
            <a:endPara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– ДЕТСКИЙ САД  № 469</a:t>
            </a:r>
          </a:p>
          <a:p>
            <a:endParaRPr lang="ru-RU" sz="3700" dirty="0" smtClean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  <a:p>
            <a:pPr algn="just"/>
            <a:endParaRPr lang="ru-RU" sz="7700" b="1" dirty="0" smtClean="0">
              <a:ln w="19050" cap="rnd" cmpd="sng">
                <a:solidFill>
                  <a:srgbClr val="DA0000"/>
                </a:solidFill>
                <a:prstDash val="solid"/>
                <a:bevel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rgbClr val="FFFF00">
                    <a:alpha val="43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76200" stA="46000" endPos="56000" dist="29997" dir="5400000" sy="-100000" algn="bl" rotWithShape="0"/>
              </a:effectLst>
              <a:latin typeface="Arial Narrow" pitchFamily="34" charset="0"/>
              <a:cs typeface="Aharoni" pitchFamily="2" charset="-79"/>
            </a:endParaRPr>
          </a:p>
          <a:p>
            <a:pPr algn="l"/>
            <a:r>
              <a:rPr lang="ru-RU" sz="115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                 </a:t>
            </a:r>
            <a:r>
              <a:rPr lang="ru-RU" sz="93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АДАПТАЦИЯ</a:t>
            </a:r>
            <a:endParaRPr lang="ru-RU" sz="9300" b="1" dirty="0">
              <a:ln w="19050" cap="rnd" cmpd="sng">
                <a:solidFill>
                  <a:srgbClr val="DA0000"/>
                </a:solidFill>
                <a:prstDash val="solid"/>
                <a:bevel/>
              </a:ln>
              <a:solidFill>
                <a:schemeClr val="accent6">
                  <a:lumMod val="75000"/>
                </a:schemeClr>
              </a:solidFill>
              <a:effectLst>
                <a:glow rad="139700">
                  <a:srgbClr val="FFFF00">
                    <a:alpha val="43000"/>
                  </a:srgb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76200" stA="46000" endPos="56000" dist="29997" dir="5400000" sy="-100000" algn="bl" rotWithShape="0"/>
              </a:effectLst>
              <a:latin typeface="Arial Narrow" pitchFamily="34" charset="0"/>
              <a:cs typeface="Aharoni" pitchFamily="2" charset="-79"/>
            </a:endParaRPr>
          </a:p>
          <a:p>
            <a:pPr algn="l"/>
            <a:r>
              <a:rPr lang="ru-RU" sz="93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                          </a:t>
            </a:r>
            <a:r>
              <a:rPr lang="ru-RU" sz="93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ДЕТЕЙ</a:t>
            </a:r>
            <a:r>
              <a:rPr lang="ru-RU" sz="9300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glow rad="139700">
                    <a:srgbClr val="FFFF00">
                      <a:alpha val="43000"/>
                    </a:srgbClr>
                  </a:glow>
                  <a:reflection blurRad="76200" stA="46000" endPos="56000" dist="29997" dir="5400000" sy="-100000" algn="bl" rotWithShape="0"/>
                </a:effectLst>
                <a:cs typeface="Aharoni" pitchFamily="2" charset="-79"/>
              </a:rPr>
              <a:t> </a:t>
            </a:r>
          </a:p>
          <a:p>
            <a:pPr algn="l"/>
            <a:r>
              <a:rPr lang="ru-RU" sz="93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glow rad="139700">
                    <a:srgbClr val="FFFF00">
                      <a:alpha val="4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               РАННЕГО ВОЗРАСТА</a:t>
            </a:r>
          </a:p>
          <a:p>
            <a:pPr algn="l"/>
            <a:r>
              <a:rPr lang="ru-RU" sz="9300" b="1" dirty="0" smtClean="0">
                <a:ln w="19050" cap="rnd" cmpd="sng">
                  <a:solidFill>
                    <a:srgbClr val="DA0000"/>
                  </a:solidFill>
                  <a:prstDash val="solid"/>
                  <a:bevel/>
                </a:ln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00">
                      <a:alpha val="43000"/>
                    </a:srgb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76200" stA="46000" endPos="56000" dist="29997" dir="5400000" sy="-100000" algn="bl" rotWithShape="0"/>
                </a:effectLst>
                <a:latin typeface="Arial Narrow" pitchFamily="34" charset="0"/>
                <a:cs typeface="Aharoni" pitchFamily="2" charset="-79"/>
              </a:rPr>
              <a:t>           к условиям детского сада</a:t>
            </a:r>
          </a:p>
          <a:p>
            <a:r>
              <a:rPr lang="ru-RU" sz="24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</a:t>
            </a:r>
          </a:p>
          <a:p>
            <a:endParaRPr lang="ru-RU" sz="24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18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pPr algn="r"/>
            <a:r>
              <a:rPr lang="ru-RU" sz="49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Подготовила воспитатель:</a:t>
            </a:r>
          </a:p>
          <a:p>
            <a:pPr algn="r"/>
            <a:r>
              <a:rPr lang="ru-RU" sz="49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Степина И.Ю.</a:t>
            </a:r>
          </a:p>
          <a:p>
            <a:pPr algn="r"/>
            <a:endParaRPr lang="ru-RU" sz="33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3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3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3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3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3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3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4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8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37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37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г</a:t>
            </a:r>
            <a:r>
              <a:rPr lang="en-US" sz="3700" dirty="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ru-RU" sz="370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 Екатеринбург </a:t>
            </a:r>
            <a:r>
              <a:rPr lang="ru-RU" sz="370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2020 </a:t>
            </a:r>
            <a:r>
              <a:rPr lang="ru-RU" sz="3700" smtClean="0">
                <a:ln>
                  <a:solidFill>
                    <a:srgbClr val="FF0000"/>
                  </a:solidFill>
                </a:ln>
                <a:solidFill>
                  <a:schemeClr val="accent2">
                    <a:lumMod val="50000"/>
                  </a:schemeClr>
                </a:solidFill>
              </a:rPr>
              <a:t>г.</a:t>
            </a:r>
            <a:endParaRPr lang="ru-RU" sz="3700" dirty="0" smtClean="0">
              <a:ln>
                <a:solidFill>
                  <a:srgbClr val="FF0000"/>
                </a:solidFill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C:\Program Files\Microsoft Office\MEDIA\OFFICE14\Bullets\BD14579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21.privet.ru/lr/0c169580bd342f76cb0fb09cf7343ec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6206" y="476672"/>
            <a:ext cx="24642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s://im0-tub-ru.yandex.net/i?id=4adbdb32b4c5b5324892682b0f5cea79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068960"/>
            <a:ext cx="4389792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344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6000"/>
    </mc:Choice>
    <mc:Fallback>
      <p:transition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08" y="1844824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Для ребенка детский садик, несомненно, является новым, еще неизвестным пространством, с новым окружением и новыми отношениями</a:t>
            </a:r>
            <a:r>
              <a:rPr lang="ru-RU" sz="2400" dirty="0" smtClean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. С </a:t>
            </a:r>
            <a:r>
              <a:rPr lang="ru-RU" sz="24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поступлением ребенка в дошкольное учреждение в его жизни происходит</a:t>
            </a:r>
            <a: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3200" b="1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множество изменений</a:t>
            </a:r>
            <a:r>
              <a:rPr lang="ru-RU" sz="2000" dirty="0">
                <a:ln>
                  <a:solidFill>
                    <a:srgbClr val="0070C0">
                      <a:alpha val="32000"/>
                    </a:srgbClr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a typeface="+mj-ea"/>
                <a:cs typeface="+mj-cs"/>
              </a:rPr>
              <a:t>:</a:t>
            </a:r>
            <a:endParaRPr lang="ru-RU" dirty="0">
              <a:ln>
                <a:solidFill>
                  <a:srgbClr val="0070C0">
                    <a:alpha val="32000"/>
                  </a:srgbClr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" y="3906927"/>
            <a:ext cx="88569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Отсутствие </a:t>
            </a: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родителей в течение 9 и более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часов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Новые требования к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поведению</a:t>
            </a: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Строгий режим дня</a:t>
            </a: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Другой стиль общения </a:t>
            </a:r>
            <a:endParaRPr lang="ru-RU" sz="2800" b="1" dirty="0" smtClean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Постоянный </a:t>
            </a:r>
            <a:r>
              <a:rPr lang="ru-RU" sz="2800" b="1" i="1" dirty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контакт со </a:t>
            </a: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сверстниками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  <a:p>
            <a:pPr marL="457200" lvl="0" indent="-457200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Новое помещение </a:t>
            </a:r>
            <a:endParaRPr lang="ru-RU" sz="2800" b="1" i="1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0681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Адаптация</a:t>
            </a:r>
            <a:r>
              <a:rPr lang="ru-RU" sz="2800" b="1" dirty="0">
                <a:ln>
                  <a:solidFill>
                    <a:srgbClr val="00B0F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2800" b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–</a:t>
            </a:r>
          </a:p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32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 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процесс приспособления  организма </a:t>
            </a:r>
            <a:endParaRPr lang="ru-RU" sz="3200" b="1" dirty="0" smtClean="0">
              <a:ln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glow rad="165100">
                  <a:srgbClr val="FFC000">
                    <a:alpha val="53000"/>
                  </a:srgbClr>
                </a:glow>
              </a:effectLst>
            </a:endParaRPr>
          </a:p>
          <a:p>
            <a:pPr algn="ctr"/>
            <a:r>
              <a:rPr lang="ru-RU" sz="3200" b="1" dirty="0" smtClean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к 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glow rad="165100">
                    <a:srgbClr val="FFC000">
                      <a:alpha val="53000"/>
                    </a:srgbClr>
                  </a:glow>
                </a:effectLst>
              </a:rPr>
              <a:t>новым условиям.</a:t>
            </a:r>
            <a:endParaRPr lang="ru-RU" sz="2000" dirty="0">
              <a:ln>
                <a:solidFill>
                  <a:srgbClr val="7030A0"/>
                </a:solidFill>
              </a:ln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1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5000">
        <p:blinds dir="vert"/>
      </p:transition>
    </mc:Choice>
    <mc:Fallback>
      <p:transition spd="slow" advTm="1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0402"/>
            <a:ext cx="91440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  <a:ea typeface="+mj-ea"/>
              <a:cs typeface="+mj-cs"/>
            </a:endParaRPr>
          </a:p>
          <a:p>
            <a:pPr algn="ctr"/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Все </a:t>
            </a:r>
            <a: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эти изменения обрушиваются на ребенка </a:t>
            </a:r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одновременно, </a:t>
            </a:r>
            <a: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создавая для него</a:t>
            </a:r>
            <a:b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</a:br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стрессовую ситуацию,</a:t>
            </a:r>
          </a:p>
          <a:p>
            <a:pPr algn="ctr"/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 которая </a:t>
            </a:r>
            <a: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без специальной организации</a:t>
            </a:r>
            <a:b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</a:br>
            <a: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может привести</a:t>
            </a:r>
            <a:br>
              <a:rPr lang="ru-RU" sz="2800" b="1" i="1" dirty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</a:br>
            <a:r>
              <a:rPr lang="ru-RU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к невротическим  реакциям</a:t>
            </a:r>
            <a:r>
              <a:rPr lang="en-US" sz="28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  <a:ea typeface="+mj-ea"/>
                <a:cs typeface="+mj-cs"/>
              </a:rPr>
              <a:t>:</a:t>
            </a:r>
            <a:endParaRPr lang="ru-RU" sz="2800" b="1" i="1" dirty="0" smtClean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  <a:ea typeface="+mj-ea"/>
              <a:cs typeface="+mj-cs"/>
            </a:endParaRPr>
          </a:p>
          <a:p>
            <a:pPr algn="ctr"/>
            <a:endParaRPr lang="ru-RU" sz="2800" b="1" i="1" u="sng" dirty="0">
              <a:pattFill prst="plaid">
                <a:fgClr>
                  <a:srgbClr val="00823B"/>
                </a:fgClr>
                <a:bgClr>
                  <a:srgbClr val="FF0000"/>
                </a:bgClr>
              </a:pattFill>
              <a:latin typeface="Arial Narrow" pitchFamily="34" charset="0"/>
              <a:ea typeface="+mj-ea"/>
              <a:cs typeface="+mj-cs"/>
            </a:endParaRPr>
          </a:p>
          <a:p>
            <a:pPr algn="ctr"/>
            <a: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33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</a:t>
            </a:r>
            <a:r>
              <a:rPr lang="ru-RU" sz="3300" b="1" i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- капризы,      </a:t>
            </a:r>
          </a:p>
          <a:p>
            <a:pPr algn="ctr"/>
            <a:r>
              <a:rPr lang="ru-RU" sz="33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- страхи,</a:t>
            </a:r>
            <a: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/>
            </a:r>
            <a:b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33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          - отказ </a:t>
            </a:r>
            <a: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от еды,</a:t>
            </a:r>
            <a:br>
              <a:rPr lang="ru-RU" sz="3300" b="1" i="1" dirty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3300" b="1" i="1" dirty="0" smtClean="0">
                <a:ln>
                  <a:solidFill>
                    <a:srgbClr val="00B05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                - частые болезни</a:t>
            </a:r>
            <a:r>
              <a:rPr lang="ru-RU" sz="3300" b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j-ea"/>
                <a:cs typeface="+mj-cs"/>
              </a:rPr>
              <a:t>. </a:t>
            </a:r>
            <a:endParaRPr lang="ru-RU" dirty="0">
              <a:ln>
                <a:solidFill>
                  <a:srgbClr val="00B05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 Narrow" pitchFamily="34" charset="0"/>
            </a:endParaRPr>
          </a:p>
        </p:txBody>
      </p:sp>
      <p:pic>
        <p:nvPicPr>
          <p:cNvPr id="7170" name="Picture 2" descr="C:\Users\123\Desktop\2\Deti5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75564"/>
            <a:ext cx="1606066" cy="25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23\Desktop\2\Deti119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1901576" cy="203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5893829"/>
      </p:ext>
    </p:extLst>
  </p:cSld>
  <p:clrMapOvr>
    <a:masterClrMapping/>
  </p:clrMapOvr>
  <p:transition spd="slow" advTm="7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5805264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00B05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Общая задача воспитателей и родителей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00B05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помочь </a:t>
            </a:r>
            <a:r>
              <a:rPr lang="ru-RU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ребенку по возможности безболезненно войти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endParaRPr lang="ru-RU" b="1" dirty="0">
              <a:ln>
                <a:solidFill>
                  <a:schemeClr val="tx1"/>
                </a:solidFill>
              </a:ln>
              <a:pattFill prst="trellis">
                <a:fgClr>
                  <a:srgbClr val="FF0000"/>
                </a:fgClr>
                <a:bgClr>
                  <a:srgbClr val="FFFF00"/>
                </a:bgClr>
              </a:pattFill>
              <a:effectLst>
                <a:reflection blurRad="127000" stA="30000" endPos="76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>
                  <a:solidFill>
                    <a:schemeClr val="tx1"/>
                  </a:solidFill>
                </a:ln>
                <a:pattFill prst="trellis">
                  <a:fgClr>
                    <a:srgbClr val="FF0000"/>
                  </a:fgClr>
                  <a:bgClr>
                    <a:srgbClr val="FFFF00"/>
                  </a:bgClr>
                </a:pattFill>
                <a:effectLst>
                  <a:reflection blurRad="127000" stA="30000" endPos="76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жизнь детского сада.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95150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Необходимо готовить ребенка заранее к поступлению в детский сад!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s://im0-tub-ru.yandex.net/i?id=918c854a492dfdf82b4f75a806924fb5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84984"/>
            <a:ext cx="1944216" cy="2304256"/>
          </a:xfrm>
          <a:prstGeom prst="rect">
            <a:avLst/>
          </a:prstGeom>
          <a:noFill/>
        </p:spPr>
      </p:pic>
      <p:pic>
        <p:nvPicPr>
          <p:cNvPr id="18438" name="Picture 6" descr="https://im0-tub-ru.yandex.net/i?id=e4f0d7a2677a71473b49f15591e72f09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08720"/>
            <a:ext cx="2304256" cy="2376264"/>
          </a:xfrm>
          <a:prstGeom prst="rect">
            <a:avLst/>
          </a:prstGeom>
          <a:noFill/>
        </p:spPr>
      </p:pic>
      <p:pic>
        <p:nvPicPr>
          <p:cNvPr id="18442" name="Picture 10" descr="https://im0-tub-ru.yandex.net/i?id=ac474bb8b8df57d16aaaf4fcfe9cfec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908720"/>
            <a:ext cx="2016224" cy="2448272"/>
          </a:xfrm>
          <a:prstGeom prst="rect">
            <a:avLst/>
          </a:prstGeom>
          <a:noFill/>
        </p:spPr>
      </p:pic>
      <p:pic>
        <p:nvPicPr>
          <p:cNvPr id="18446" name="Picture 14" descr="https://fc.vseosvita.ua/002t25-5b35/01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356992"/>
            <a:ext cx="2304256" cy="2304256"/>
          </a:xfrm>
          <a:prstGeom prst="rect">
            <a:avLst/>
          </a:prstGeom>
          <a:noFill/>
        </p:spPr>
      </p:pic>
      <p:pic>
        <p:nvPicPr>
          <p:cNvPr id="18450" name="Picture 18" descr="https://im0-tub-ru.yandex.net/i?id=02f91164ec3d5d3c3b8e94ebe124a557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908720"/>
            <a:ext cx="2304256" cy="2448272"/>
          </a:xfrm>
          <a:prstGeom prst="rect">
            <a:avLst/>
          </a:prstGeom>
          <a:noFill/>
        </p:spPr>
      </p:pic>
      <p:pic>
        <p:nvPicPr>
          <p:cNvPr id="18452" name="Picture 20" descr="https://im0-tub-ru.yandex.net/i?id=47fa36b48a350263fbd4688fac938589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908720"/>
            <a:ext cx="2016224" cy="2376264"/>
          </a:xfrm>
          <a:prstGeom prst="rect">
            <a:avLst/>
          </a:prstGeom>
          <a:noFill/>
        </p:spPr>
      </p:pic>
      <p:pic>
        <p:nvPicPr>
          <p:cNvPr id="18454" name="Picture 22" descr="https://im0-tub-ru.yandex.net/i?id=b51614881a1543576813428fc73c6129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356992"/>
            <a:ext cx="2016224" cy="2232248"/>
          </a:xfrm>
          <a:prstGeom prst="rect">
            <a:avLst/>
          </a:prstGeom>
          <a:noFill/>
        </p:spPr>
      </p:pic>
      <p:pic>
        <p:nvPicPr>
          <p:cNvPr id="18458" name="Picture 26" descr="https://im0-tub-ru.yandex.net/i?id=deee06608611a4eff68d98cd4a2d8f44-l&amp;n=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284985"/>
            <a:ext cx="2358959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645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5000">
        <p14:glitter pattern="hexagon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022" y="260648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00823B"/>
                </a:solidFill>
              </a:rPr>
              <a:t>Чем спокойнее и эмоционально положительно родители будут относится к такому важному событию, как посещение ребенком детского сада, тем менее болезненно будет протекать процесс адаптации.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00823B"/>
              </a:solidFill>
            </a:endParaRPr>
          </a:p>
        </p:txBody>
      </p:sp>
      <p:pic>
        <p:nvPicPr>
          <p:cNvPr id="13314" name="Picture 2" descr="https://im0-tub-ru.yandex.net/i?id=2a37230143c93dd6839ca5b20e3f8a1e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772816"/>
            <a:ext cx="7704856" cy="4824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5828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5000">
        <p14:flip dir="r"/>
      </p:transition>
    </mc:Choice>
    <mc:Fallback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2\i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4689"/>
            <a:ext cx="2592712" cy="2139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4664" y="116632"/>
            <a:ext cx="6039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Адаптация</a:t>
            </a:r>
            <a:r>
              <a:rPr lang="ru-RU" sz="2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– это постепенный процесс</a:t>
            </a:r>
            <a:r>
              <a:rPr lang="en-US" sz="2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,</a:t>
            </a:r>
            <a:r>
              <a:rPr lang="ru-RU" sz="2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 имеющий свою продолжительность у каждого ребенка</a:t>
            </a:r>
            <a:r>
              <a:rPr lang="en-US" sz="2400" b="1" i="1" dirty="0" smtClean="0">
                <a:pattFill prst="plaid">
                  <a:fgClr>
                    <a:srgbClr val="00823B"/>
                  </a:fgClr>
                  <a:bgClr>
                    <a:srgbClr val="FF0000"/>
                  </a:bgClr>
                </a:pattFill>
                <a:latin typeface="Arial Narrow" pitchFamily="34" charset="0"/>
              </a:rPr>
              <a:t>.</a:t>
            </a:r>
          </a:p>
          <a:p>
            <a:pPr lvl="0">
              <a:defRPr/>
            </a:pPr>
            <a:endParaRPr lang="ru-RU" sz="2400" b="1" kern="0" dirty="0" smtClean="0">
              <a:ln>
                <a:solidFill>
                  <a:srgbClr val="FF0000"/>
                </a:solidFill>
              </a:ln>
              <a:solidFill>
                <a:srgbClr val="00823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lvl="0">
              <a:defRPr/>
            </a:pPr>
            <a:r>
              <a:rPr lang="ru-RU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Выделяют три степени адаптации</a:t>
            </a:r>
            <a:r>
              <a:rPr lang="en-US" sz="2800" b="1" i="1" dirty="0" smtClean="0">
                <a:ln>
                  <a:solidFill>
                    <a:srgbClr val="00B05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 Narrow" pitchFamily="34" charset="0"/>
                <a:cs typeface="Arial" charset="0"/>
              </a:rPr>
              <a:t>:</a:t>
            </a:r>
            <a:endParaRPr lang="ru-RU" sz="1600" kern="0" dirty="0">
              <a:ln>
                <a:solidFill>
                  <a:schemeClr val="tx1"/>
                </a:solidFill>
              </a:ln>
              <a:solidFill>
                <a:schemeClr val="accent3">
                  <a:lumMod val="50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54822827"/>
              </p:ext>
            </p:extLst>
          </p:nvPr>
        </p:nvGraphicFramePr>
        <p:xfrm>
          <a:off x="827584" y="2276872"/>
          <a:ext cx="80648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12764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 advTm="20000">
        <p14:vortex dir="r"/>
      </p:transition>
    </mc:Choice>
    <mc:Fallback>
      <p:transition spd="slow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2" y="11663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>
                  <a:solidFill>
                    <a:srgbClr val="00823B"/>
                  </a:solidFill>
                </a:ln>
                <a:pattFill prst="lgCheck">
                  <a:fgClr>
                    <a:srgbClr val="00823B"/>
                  </a:fgClr>
                  <a:bgClr>
                    <a:srgbClr val="DB1F2C"/>
                  </a:bgClr>
                </a:pattFill>
              </a:rPr>
              <a:t>Адаптационный период считается законченным, </a:t>
            </a:r>
            <a:r>
              <a:rPr lang="ru-RU" sz="3200" dirty="0" smtClean="0">
                <a:ln>
                  <a:solidFill>
                    <a:srgbClr val="00823B"/>
                  </a:solidFill>
                </a:ln>
                <a:pattFill prst="lgCheck">
                  <a:fgClr>
                    <a:srgbClr val="00823B"/>
                  </a:fgClr>
                  <a:bgClr>
                    <a:srgbClr val="DB1F2C"/>
                  </a:bgClr>
                </a:pattFill>
              </a:rPr>
              <a:t>если:</a:t>
            </a:r>
            <a:endParaRPr lang="ru-RU" sz="3200" dirty="0">
              <a:ln>
                <a:solidFill>
                  <a:srgbClr val="00823B"/>
                </a:solidFill>
              </a:ln>
              <a:pattFill prst="lgCheck">
                <a:fgClr>
                  <a:srgbClr val="00823B"/>
                </a:fgClr>
                <a:bgClr>
                  <a:srgbClr val="DB1F2C"/>
                </a:bgClr>
              </a:pattFill>
            </a:endParaRPr>
          </a:p>
        </p:txBody>
      </p:sp>
      <p:pic>
        <p:nvPicPr>
          <p:cNvPr id="2052" name="Picture 4" descr="C:\Users\123\Desktop\2\i 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8017" y="4191945"/>
            <a:ext cx="2552441" cy="2303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23\Desktop\2\Deti8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81" y="3741969"/>
            <a:ext cx="1855735" cy="22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n--d1aigcdmbw9e3a.xn--p1ai/wp-content/uploads/2018/08/%D0%B4%D0%B5%D1%81%D1%82%D0%B8-%D1%81%D1%82%D1%80%D0%BE%D1%8F%D1%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55432"/>
            <a:ext cx="4158918" cy="2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49mgn.educhel.ru/uploads/35600/35537/section/769076/hello_html_38509bc7.jpg?153710873415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282" y="1124744"/>
            <a:ext cx="4176010" cy="261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yvsharapova.ucoz.net/hello_html_m3c6f428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458" y="1094802"/>
            <a:ext cx="4284476" cy="267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449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7000">
        <p:checker/>
      </p:transition>
    </mc:Choice>
    <mc:Fallback>
      <p:transition spd="slow" advTm="7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Arial"/>
              </a:rPr>
              <a:t>Не делайте ошибок</a:t>
            </a:r>
          </a:p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Чего </a:t>
            </a:r>
            <a:r>
              <a:rPr lang="ru-RU" sz="2400" b="1" dirty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нельзя делать ни в коем случае</a:t>
            </a:r>
            <a:r>
              <a:rPr lang="ru-RU" sz="2400" b="1" dirty="0" smtClean="0">
                <a:ln>
                  <a:solidFill>
                    <a:srgbClr val="FF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:</a:t>
            </a:r>
          </a:p>
          <a:p>
            <a:pPr indent="457200" algn="just">
              <a:buFont typeface="Arial"/>
              <a:buChar char="•"/>
            </a:pP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наказывать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 </a:t>
            </a:r>
            <a:r>
              <a:rPr lang="ru-RU" dirty="0" smtClean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            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пугать детским садом</a:t>
            </a:r>
            <a:r>
              <a:rPr lang="ru-RU" dirty="0">
                <a:ln>
                  <a:solidFill>
                    <a:srgbClr val="00B0F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 </a:t>
            </a:r>
            <a:endParaRPr lang="ru-RU" dirty="0" smtClean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indent="457200" algn="just">
              <a:buFont typeface="Arial"/>
              <a:buChar char="•"/>
            </a:pPr>
            <a:endParaRPr lang="ru-RU" dirty="0" smtClean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indent="457200" algn="just">
              <a:buFont typeface="Arial"/>
              <a:buChar char="•"/>
            </a:pPr>
            <a:endParaRPr lang="ru-RU" dirty="0" smtClean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indent="457200" algn="just">
              <a:buFont typeface="Arial"/>
              <a:buChar char="•"/>
            </a:pPr>
            <a:endParaRPr lang="ru-RU" dirty="0" smtClean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indent="457200" algn="just">
              <a:buFont typeface="Arial"/>
              <a:buChar char="•"/>
            </a:pPr>
            <a:endParaRPr lang="ru-RU" dirty="0" smtClean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indent="457200" algn="just">
              <a:buFont typeface="Arial"/>
              <a:buChar char="•"/>
            </a:pPr>
            <a:endParaRPr lang="ru-RU" dirty="0" smtClean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indent="457200" algn="just">
              <a:buFont typeface="Arial"/>
              <a:buChar char="•"/>
            </a:pPr>
            <a:endParaRPr lang="ru-RU" dirty="0" smtClean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indent="457200" algn="just">
              <a:buFont typeface="Arial"/>
              <a:buChar char="•"/>
            </a:pPr>
            <a:endParaRPr lang="ru-RU" dirty="0" smtClean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indent="457200" algn="just">
              <a:buFont typeface="Arial"/>
              <a:buChar char="•"/>
            </a:pPr>
            <a:endParaRPr lang="ru-RU" dirty="0" smtClean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indent="457200" algn="just">
              <a:buFont typeface="Arial"/>
              <a:buChar char="•"/>
            </a:pPr>
            <a:endParaRPr lang="ru-RU" dirty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indent="457200" algn="just">
              <a:buFont typeface="Arial"/>
              <a:buChar char="•"/>
            </a:pP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плохо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отзываться о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воспитателях и саде при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ребенке</a:t>
            </a:r>
          </a:p>
          <a:p>
            <a:pPr indent="457200" algn="just">
              <a:buFont typeface="Arial"/>
              <a:buChar char="•"/>
            </a:pPr>
            <a:endParaRPr lang="ru-RU" sz="20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"/>
            </a:endParaRPr>
          </a:p>
          <a:p>
            <a:pPr indent="457200" algn="just">
              <a:buFont typeface="Arial"/>
              <a:buChar char="•"/>
            </a:pPr>
            <a:endParaRPr lang="ru-RU" sz="20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Arial"/>
            </a:endParaRPr>
          </a:p>
          <a:p>
            <a:pPr indent="457200" algn="just">
              <a:buFont typeface="Arial"/>
              <a:buChar char="•"/>
            </a:pPr>
            <a:endParaRPr lang="ru-RU" sz="2000" dirty="0" smtClean="0">
              <a:ln>
                <a:solidFill>
                  <a:srgbClr val="C0000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Arial"/>
            </a:endParaRPr>
          </a:p>
          <a:p>
            <a:pPr indent="457200" algn="just">
              <a:buFont typeface="Arial"/>
              <a:buChar char="•"/>
            </a:pPr>
            <a:r>
              <a:rPr lang="ru-RU" sz="2000" dirty="0" smtClean="0">
                <a:ln>
                  <a:solidFill>
                    <a:srgbClr val="C00000"/>
                  </a:solidFill>
                </a:ln>
                <a:gradFill>
                  <a:gsLst>
                    <a:gs pos="20000">
                      <a:srgbClr val="00823B"/>
                    </a:gs>
                    <a:gs pos="100000">
                      <a:srgbClr val="66008F"/>
                    </a:gs>
                    <a:gs pos="100000">
                      <a:srgbClr val="BA0066"/>
                    </a:gs>
                    <a:gs pos="99000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Arial"/>
              </a:rPr>
              <a:t>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Нельзя </a:t>
            </a:r>
            <a:r>
              <a:rPr lang="ru-RU" sz="20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обманывать </a:t>
            </a:r>
            <a:r>
              <a:rPr lang="ru-RU" sz="20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Arial"/>
              </a:rPr>
              <a:t>ребенка</a:t>
            </a:r>
            <a:endParaRPr lang="ru-RU" b="0" i="0" dirty="0">
              <a:ln>
                <a:solidFill>
                  <a:srgbClr val="00B0F0"/>
                </a:solidFill>
              </a:ln>
              <a:gradFill>
                <a:gsLst>
                  <a:gs pos="20000">
                    <a:srgbClr val="00823B"/>
                  </a:gs>
                  <a:gs pos="100000">
                    <a:srgbClr val="66008F"/>
                  </a:gs>
                  <a:gs pos="100000">
                    <a:srgbClr val="BA0066"/>
                  </a:gs>
                  <a:gs pos="99000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/>
              <a:latin typeface="Arial"/>
            </a:endParaRPr>
          </a:p>
        </p:txBody>
      </p:sp>
      <p:pic>
        <p:nvPicPr>
          <p:cNvPr id="12290" name="Picture 2" descr="https://im0-tub-ru.yandex.net/i?id=1942d30c0f32331ba4d4074f1b8dfd5e-sr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304256" cy="2232248"/>
          </a:xfrm>
          <a:prstGeom prst="rect">
            <a:avLst/>
          </a:prstGeom>
          <a:noFill/>
        </p:spPr>
      </p:pic>
      <p:pic>
        <p:nvPicPr>
          <p:cNvPr id="12292" name="Picture 4" descr="https://im0-tub-ru.yandex.net/i?id=defd2e739d26095b7602b0ca89bd8cd0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84784"/>
            <a:ext cx="3183581" cy="2232248"/>
          </a:xfrm>
          <a:prstGeom prst="rect">
            <a:avLst/>
          </a:prstGeom>
          <a:noFill/>
        </p:spPr>
      </p:pic>
      <p:pic>
        <p:nvPicPr>
          <p:cNvPr id="12294" name="Picture 6" descr="https://im0-tub-ru.yandex.net/i?id=1022e7f0657801d30a35499cd304b94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365104"/>
            <a:ext cx="2808312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160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5000">
        <p:split orient="vert"/>
      </p:transition>
    </mc:Choice>
    <mc:Fallback>
      <p:transition spd="slow" advTm="25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458112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38000" endPos="60000" dist="29997" dir="5400000" sy="-100000" algn="bl" rotWithShape="0"/>
              </a:effectLst>
            </a:endParaRPr>
          </a:p>
          <a:p>
            <a:pPr algn="ctr"/>
            <a:endParaRPr lang="ru-RU" sz="48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38000" endPos="60000" dist="29997" dir="5400000" sy="-100000" algn="bl" rotWithShape="0"/>
              </a:effectLst>
            </a:endParaRP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38000" endPos="60000" dist="29997" dir="5400000" sy="-100000" algn="bl" rotWithShape="0"/>
                </a:effectLst>
              </a:rPr>
              <a:t>Спасибо за внимание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38000" endPos="60000" dist="29997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2656"/>
            <a:ext cx="842493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Любой родитель должен помнить, что основная ответственность за успешность адаптации лежит на нем. </a:t>
            </a:r>
            <a:endParaRPr lang="ru-RU" sz="3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Помните, что детский сад- это первый шаг в общество, импульс к развитию знаний ребенка о поведении в обществе.</a:t>
            </a:r>
          </a:p>
          <a:p>
            <a:pPr algn="ctr"/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5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</TotalTime>
  <Words>264</Words>
  <Application>Microsoft Office PowerPoint</Application>
  <PresentationFormat>Экран (4:3)</PresentationFormat>
  <Paragraphs>82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OOO</cp:lastModifiedBy>
  <cp:revision>112</cp:revision>
  <dcterms:created xsi:type="dcterms:W3CDTF">2012-10-04T18:01:17Z</dcterms:created>
  <dcterms:modified xsi:type="dcterms:W3CDTF">2020-04-10T18:32:40Z</dcterms:modified>
</cp:coreProperties>
</file>